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 id="273" r:id="rId35"/>
    <p:sldId id="274" r:id="rId36"/>
  </p:sldIdLst>
  <p:sldSz cx="18288000" cy="10287000"/>
  <p:notesSz cx="6858000" cy="9144000"/>
  <p:embeddedFontLst>
    <p:embeddedFont>
      <p:font typeface="Source Sans Pro" charset="1" panose="020B0503030403020204"/>
      <p:regular r:id="rId6"/>
    </p:embeddedFont>
    <p:embeddedFont>
      <p:font typeface="Source Sans Pro Bold" charset="1" panose="020B0703030403020204"/>
      <p:regular r:id="rId7"/>
    </p:embeddedFont>
    <p:embeddedFont>
      <p:font typeface="Source Sans Pro Italics" charset="1" panose="020B0503030403090204"/>
      <p:regular r:id="rId8"/>
    </p:embeddedFont>
    <p:embeddedFont>
      <p:font typeface="Source Sans Pro Bold Italics" charset="1" panose="020B0703030403090204"/>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Blogger" charset="1" panose="02000506030000020004"/>
      <p:regular r:id="rId14"/>
    </p:embeddedFont>
    <p:embeddedFont>
      <p:font typeface="Blogger Bold" charset="1" panose="02000506030000020004"/>
      <p:regular r:id="rId15"/>
    </p:embeddedFont>
    <p:embeddedFont>
      <p:font typeface="Blogger Italics" charset="1" panose="02000506030000020004"/>
      <p:regular r:id="rId16"/>
    </p:embeddedFont>
    <p:embeddedFont>
      <p:font typeface="Blogger Bold Italics" charset="1" panose="02000506030000020004"/>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28" Target="slides/slide11.xml" Type="http://schemas.openxmlformats.org/officeDocument/2006/relationships/slide"/><Relationship Id="rId29" Target="slides/slide12.xml" Type="http://schemas.openxmlformats.org/officeDocument/2006/relationships/slide"/><Relationship Id="rId3" Target="viewProps.xml" Type="http://schemas.openxmlformats.org/officeDocument/2006/relationships/viewProps"/><Relationship Id="rId30" Target="slides/slide13.xml" Type="http://schemas.openxmlformats.org/officeDocument/2006/relationships/slide"/><Relationship Id="rId31" Target="slides/slide14.xml" Type="http://schemas.openxmlformats.org/officeDocument/2006/relationships/slide"/><Relationship Id="rId32" Target="slides/slide15.xml" Type="http://schemas.openxmlformats.org/officeDocument/2006/relationships/slide"/><Relationship Id="rId33" Target="slides/slide16.xml" Type="http://schemas.openxmlformats.org/officeDocument/2006/relationships/slide"/><Relationship Id="rId34" Target="slides/slide17.xml" Type="http://schemas.openxmlformats.org/officeDocument/2006/relationships/slide"/><Relationship Id="rId35" Target="slides/slide18.xml" Type="http://schemas.openxmlformats.org/officeDocument/2006/relationships/slide"/><Relationship Id="rId36" Target="slides/slide19.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9.png" Type="http://schemas.openxmlformats.org/officeDocument/2006/relationships/image"/><Relationship Id="rId11" Target="https://www.thecocktaildb.com/api.php" TargetMode="External" Type="http://schemas.openxmlformats.org/officeDocument/2006/relationships/hyperlink"/><Relationship Id="rId12" Target="https://www.thecocktaildb.com/api.php" TargetMode="External" Type="http://schemas.openxmlformats.org/officeDocument/2006/relationships/hyperlink"/><Relationship Id="rId2" Target="../media/image1.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58.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0.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1.png" Type="http://schemas.openxmlformats.org/officeDocument/2006/relationships/image"/><Relationship Id="rId2" Target="../media/image1.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41.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11" Target="../media/image64.png" Type="http://schemas.openxmlformats.org/officeDocument/2006/relationships/image"/><Relationship Id="rId12" Target="../media/image65.png" Type="http://schemas.openxmlformats.org/officeDocument/2006/relationships/image"/><Relationship Id="rId2" Target="../media/image1.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62.jpeg" Type="http://schemas.openxmlformats.org/officeDocument/2006/relationships/image"/><Relationship Id="rId8" Target="../media/image63.jpeg" Type="http://schemas.openxmlformats.org/officeDocument/2006/relationships/image"/><Relationship Id="rId9" Target="../media/image2.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media/image67.png" Type="http://schemas.openxmlformats.org/officeDocument/2006/relationships/image"/><Relationship Id="rId4" Target="../media/image68.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69.png" Type="http://schemas.openxmlformats.org/officeDocument/2006/relationships/image"/><Relationship Id="rId4" Target="../media/image65.png" Type="http://schemas.openxmlformats.org/officeDocument/2006/relationships/image"/><Relationship Id="rId5" Target="../media/image64.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 Id="rId3" Target="../media/image42.png" Type="http://schemas.openxmlformats.org/officeDocument/2006/relationships/image"/><Relationship Id="rId4" Target="../media/image71.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2.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svg" Type="http://schemas.openxmlformats.org/officeDocument/2006/relationships/image"/><Relationship Id="rId12" Target="../media/image73.png" Type="http://schemas.openxmlformats.org/officeDocument/2006/relationships/image"/><Relationship Id="rId13" Target="../media/image74.svg" Type="http://schemas.openxmlformats.org/officeDocument/2006/relationships/image"/><Relationship Id="rId14" Target="../media/image75.png" Type="http://schemas.openxmlformats.org/officeDocument/2006/relationships/image"/><Relationship Id="rId15" Target="../media/image76.svg" Type="http://schemas.openxmlformats.org/officeDocument/2006/relationships/image"/><Relationship Id="rId16" Target="../media/image77.png" Type="http://schemas.openxmlformats.org/officeDocument/2006/relationships/image"/><Relationship Id="rId17" Target="https://github.com/ZivSimchoni/ETZ_Cocktails" TargetMode="External" Type="http://schemas.openxmlformats.org/officeDocument/2006/relationships/hyperlink"/><Relationship Id="rId18" Target="https://www.youtube.com/watch?v=l-M9B2gUoug" TargetMode="External" Type="http://schemas.openxmlformats.org/officeDocument/2006/relationships/hyperlink"/><Relationship Id="rId19" Target="https://drive.google.com/drive/folders/1rDIioZ7UJlq3SHsHYYId0GLm1lKTz4st" TargetMode="External" Type="http://schemas.openxmlformats.org/officeDocument/2006/relationships/hyperlink"/><Relationship Id="rId2" Target="../media/image1.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69.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2" Target="../media/image1.png" Type="http://schemas.openxmlformats.org/officeDocument/2006/relationships/image"/><Relationship Id="rId3" Target="../media/image78.png" Type="http://schemas.openxmlformats.org/officeDocument/2006/relationships/image"/><Relationship Id="rId4" Target="../media/image43.png" Type="http://schemas.openxmlformats.org/officeDocument/2006/relationships/image"/><Relationship Id="rId5" Target="../media/image70.png" Type="http://schemas.openxmlformats.org/officeDocument/2006/relationships/image"/><Relationship Id="rId6" Target="../media/image71.png" Type="http://schemas.openxmlformats.org/officeDocument/2006/relationships/image"/><Relationship Id="rId7" Target="../media/image66.png" Type="http://schemas.openxmlformats.org/officeDocument/2006/relationships/image"/><Relationship Id="rId8" Target="../media/image67.png" Type="http://schemas.openxmlformats.org/officeDocument/2006/relationships/image"/><Relationship Id="rId9" Target="../media/image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11" Target="https://en.wikipedia.org/wiki/Cocktail" TargetMode="External" Type="http://schemas.openxmlformats.org/officeDocument/2006/relationships/hyperlink"/><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1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15.png" Type="http://schemas.openxmlformats.org/officeDocument/2006/relationships/image"/><Relationship Id="rId12" Target="../media/image16.svg" Type="http://schemas.openxmlformats.org/officeDocument/2006/relationships/image"/><Relationship Id="rId13" Target="../media/image17.png" Type="http://schemas.openxmlformats.org/officeDocument/2006/relationships/image"/><Relationship Id="rId14" Target="../media/image18.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13.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19.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png" Type="http://schemas.openxmlformats.org/officeDocument/2006/relationships/image"/><Relationship Id="rId12" Target="../media/image25.png" Type="http://schemas.openxmlformats.org/officeDocument/2006/relationships/image"/><Relationship Id="rId13" Target="../media/image26.svg" Type="http://schemas.openxmlformats.org/officeDocument/2006/relationships/image"/><Relationship Id="rId14" Target="../media/image27.png" Type="http://schemas.openxmlformats.org/officeDocument/2006/relationships/image"/><Relationship Id="rId15" Target="../media/image28.svg" Type="http://schemas.openxmlformats.org/officeDocument/2006/relationships/image"/><Relationship Id="rId16" Target="../media/image29.png" Type="http://schemas.openxmlformats.org/officeDocument/2006/relationships/image"/><Relationship Id="rId17" Target="../media/image30.svg" Type="http://schemas.openxmlformats.org/officeDocument/2006/relationships/image"/><Relationship Id="rId18" Target="../media/image31.png" Type="http://schemas.openxmlformats.org/officeDocument/2006/relationships/image"/><Relationship Id="rId19" Target="../media/image32.svg" Type="http://schemas.openxmlformats.org/officeDocument/2006/relationships/image"/><Relationship Id="rId2" Target="../media/image1.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2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11" Target="../media/image35.png" Type="http://schemas.openxmlformats.org/officeDocument/2006/relationships/image"/><Relationship Id="rId12" Target="../media/image36.svg" Type="http://schemas.openxmlformats.org/officeDocument/2006/relationships/image"/><Relationship Id="rId13" Target="../media/image37.png" Type="http://schemas.openxmlformats.org/officeDocument/2006/relationships/image"/><Relationship Id="rId14" Target="../media/image38.svg" Type="http://schemas.openxmlformats.org/officeDocument/2006/relationships/image"/><Relationship Id="rId15" Target="../media/image39.png" Type="http://schemas.openxmlformats.org/officeDocument/2006/relationships/image"/><Relationship Id="rId16" Target="../media/image40.svg" Type="http://schemas.openxmlformats.org/officeDocument/2006/relationships/image"/><Relationship Id="rId2" Target="../media/image1.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3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4.png" Type="http://schemas.openxmlformats.org/officeDocument/2006/relationships/image"/><Relationship Id="rId11" Target="../media/image2.png" Type="http://schemas.openxmlformats.org/officeDocument/2006/relationships/image"/><Relationship Id="rId12" Target="../media/image3.svg" Type="http://schemas.openxmlformats.org/officeDocument/2006/relationships/image"/><Relationship Id="rId13" Target="../media/image45.png" Type="http://schemas.openxmlformats.org/officeDocument/2006/relationships/image"/><Relationship Id="rId14" Target="../media/image46.svg" Type="http://schemas.openxmlformats.org/officeDocument/2006/relationships/image"/><Relationship Id="rId15" Target="../media/image47.png" Type="http://schemas.openxmlformats.org/officeDocument/2006/relationships/image"/><Relationship Id="rId16" Target="../media/image48.svg" Type="http://schemas.openxmlformats.org/officeDocument/2006/relationships/image"/><Relationship Id="rId17" Target="../media/image49.png" Type="http://schemas.openxmlformats.org/officeDocument/2006/relationships/image"/><Relationship Id="rId18" Target="../media/image50.svg" Type="http://schemas.openxmlformats.org/officeDocument/2006/relationships/image"/><Relationship Id="rId19" Target="https://www.thecocktaildb.com/api.php" TargetMode="External" Type="http://schemas.openxmlformats.org/officeDocument/2006/relationships/hyperlink"/><Relationship Id="rId2" Target="../media/image1.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41.png" Type="http://schemas.openxmlformats.org/officeDocument/2006/relationships/image"/><Relationship Id="rId8" Target="../media/image42.png" Type="http://schemas.openxmlformats.org/officeDocument/2006/relationships/image"/><Relationship Id="rId9" Target="../media/image4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2.png" Type="http://schemas.openxmlformats.org/officeDocument/2006/relationships/image"/><Relationship Id="rId11" Target="../media/image53.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5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4.png" Type="http://schemas.openxmlformats.org/officeDocument/2006/relationships/image"/><Relationship Id="rId6" Target="../media/image55.svg" Type="http://schemas.openxmlformats.org/officeDocument/2006/relationships/image"/><Relationship Id="rId7" Target="../media/image56.png" Type="http://schemas.openxmlformats.org/officeDocument/2006/relationships/image"/><Relationship Id="rId8" Target="../media/image5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9826906" y="4731947"/>
            <a:ext cx="1111152" cy="277788"/>
          </a:xfrm>
          <a:prstGeom prst="rect">
            <a:avLst/>
          </a:prstGeom>
        </p:spPr>
      </p:pic>
      <p:grpSp>
        <p:nvGrpSpPr>
          <p:cNvPr name="Group 4" id="4"/>
          <p:cNvGrpSpPr>
            <a:grpSpLocks noChangeAspect="true"/>
          </p:cNvGrpSpPr>
          <p:nvPr/>
        </p:nvGrpSpPr>
        <p:grpSpPr>
          <a:xfrm rot="0">
            <a:off x="5860110" y="711918"/>
            <a:ext cx="2680079" cy="5302997"/>
            <a:chOff x="0" y="0"/>
            <a:chExt cx="2620010" cy="5184140"/>
          </a:xfrm>
        </p:grpSpPr>
        <p:sp>
          <p:nvSpPr>
            <p:cNvPr name="Freeform 5" id="5"/>
            <p:cNvSpPr/>
            <p:nvPr/>
          </p:nvSpPr>
          <p:spPr>
            <a:xfrm>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6" id="6"/>
            <p:cNvSpPr/>
            <p:nvPr/>
          </p:nvSpPr>
          <p:spPr>
            <a:xfrm>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1916" r="-1916" t="0" b="0"/>
              </a:stretch>
            </a:blipFill>
          </p:spPr>
        </p:sp>
        <p:sp>
          <p:nvSpPr>
            <p:cNvPr name="Freeform 7" id="7"/>
            <p:cNvSpPr/>
            <p:nvPr/>
          </p:nvSpPr>
          <p:spPr>
            <a:xfrm>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8" id="8"/>
            <p:cNvSpPr/>
            <p:nvPr/>
          </p:nvSpPr>
          <p:spPr>
            <a:xfrm>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9" id="9"/>
            <p:cNvSpPr/>
            <p:nvPr/>
          </p:nvSpPr>
          <p:spPr>
            <a:xfrm>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0" id="10"/>
            <p:cNvSpPr/>
            <p:nvPr/>
          </p:nvSpPr>
          <p:spPr>
            <a:xfrm>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1" id="11"/>
            <p:cNvSpPr/>
            <p:nvPr/>
          </p:nvSpPr>
          <p:spPr>
            <a:xfrm>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2" id="12"/>
            <p:cNvSpPr/>
            <p:nvPr/>
          </p:nvSpPr>
          <p:spPr>
            <a:xfrm>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3" id="13"/>
            <p:cNvSpPr/>
            <p:nvPr/>
          </p:nvSpPr>
          <p:spPr>
            <a:xfrm>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14" id="14"/>
          <p:cNvGrpSpPr>
            <a:grpSpLocks noChangeAspect="true"/>
          </p:cNvGrpSpPr>
          <p:nvPr/>
        </p:nvGrpSpPr>
        <p:grpSpPr>
          <a:xfrm rot="0">
            <a:off x="5795395" y="6590742"/>
            <a:ext cx="2680079" cy="5302997"/>
            <a:chOff x="0" y="0"/>
            <a:chExt cx="2620010" cy="5184140"/>
          </a:xfrm>
        </p:grpSpPr>
        <p:sp>
          <p:nvSpPr>
            <p:cNvPr name="Freeform 15" id="15"/>
            <p:cNvSpPr/>
            <p:nvPr/>
          </p:nvSpPr>
          <p:spPr>
            <a:xfrm>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6" id="16"/>
            <p:cNvSpPr/>
            <p:nvPr/>
          </p:nvSpPr>
          <p:spPr>
            <a:xfrm>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1527" r="-1527" t="0" b="0"/>
              </a:stretch>
            </a:blipFill>
          </p:spPr>
        </p:sp>
        <p:sp>
          <p:nvSpPr>
            <p:cNvPr name="Freeform 17" id="17"/>
            <p:cNvSpPr/>
            <p:nvPr/>
          </p:nvSpPr>
          <p:spPr>
            <a:xfrm>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8" id="18"/>
            <p:cNvSpPr/>
            <p:nvPr/>
          </p:nvSpPr>
          <p:spPr>
            <a:xfrm>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9" id="19"/>
            <p:cNvSpPr/>
            <p:nvPr/>
          </p:nvSpPr>
          <p:spPr>
            <a:xfrm>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0" id="20"/>
            <p:cNvSpPr/>
            <p:nvPr/>
          </p:nvSpPr>
          <p:spPr>
            <a:xfrm>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1" id="21"/>
            <p:cNvSpPr/>
            <p:nvPr/>
          </p:nvSpPr>
          <p:spPr>
            <a:xfrm>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2" id="22"/>
            <p:cNvSpPr/>
            <p:nvPr/>
          </p:nvSpPr>
          <p:spPr>
            <a:xfrm>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3" id="23"/>
            <p:cNvSpPr/>
            <p:nvPr/>
          </p:nvSpPr>
          <p:spPr>
            <a:xfrm>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4" id="24"/>
          <p:cNvGrpSpPr>
            <a:grpSpLocks noChangeAspect="true"/>
          </p:cNvGrpSpPr>
          <p:nvPr/>
        </p:nvGrpSpPr>
        <p:grpSpPr>
          <a:xfrm rot="0">
            <a:off x="2656156" y="-1417612"/>
            <a:ext cx="2680079" cy="5302997"/>
            <a:chOff x="0" y="0"/>
            <a:chExt cx="2620010" cy="5184140"/>
          </a:xfrm>
        </p:grpSpPr>
        <p:sp>
          <p:nvSpPr>
            <p:cNvPr name="Freeform 25" id="25"/>
            <p:cNvSpPr/>
            <p:nvPr/>
          </p:nvSpPr>
          <p:spPr>
            <a:xfrm>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6" id="26"/>
            <p:cNvSpPr/>
            <p:nvPr/>
          </p:nvSpPr>
          <p:spPr>
            <a:xfrm>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1527" r="-1527" t="0" b="0"/>
              </a:stretch>
            </a:blipFill>
          </p:spPr>
        </p:sp>
        <p:sp>
          <p:nvSpPr>
            <p:cNvPr name="Freeform 27" id="27"/>
            <p:cNvSpPr/>
            <p:nvPr/>
          </p:nvSpPr>
          <p:spPr>
            <a:xfrm>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8" id="28"/>
            <p:cNvSpPr/>
            <p:nvPr/>
          </p:nvSpPr>
          <p:spPr>
            <a:xfrm>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9" id="29"/>
            <p:cNvSpPr/>
            <p:nvPr/>
          </p:nvSpPr>
          <p:spPr>
            <a:xfrm>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0" id="30"/>
            <p:cNvSpPr/>
            <p:nvPr/>
          </p:nvSpPr>
          <p:spPr>
            <a:xfrm>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1" id="31"/>
            <p:cNvSpPr/>
            <p:nvPr/>
          </p:nvSpPr>
          <p:spPr>
            <a:xfrm>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2" id="32"/>
            <p:cNvSpPr/>
            <p:nvPr/>
          </p:nvSpPr>
          <p:spPr>
            <a:xfrm>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3" id="33"/>
            <p:cNvSpPr/>
            <p:nvPr/>
          </p:nvSpPr>
          <p:spPr>
            <a:xfrm>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34" id="34"/>
          <p:cNvGrpSpPr>
            <a:grpSpLocks noChangeAspect="true"/>
          </p:cNvGrpSpPr>
          <p:nvPr/>
        </p:nvGrpSpPr>
        <p:grpSpPr>
          <a:xfrm rot="0">
            <a:off x="2656156" y="4255696"/>
            <a:ext cx="2680079" cy="5302997"/>
            <a:chOff x="0" y="0"/>
            <a:chExt cx="2620010" cy="5184140"/>
          </a:xfrm>
        </p:grpSpPr>
        <p:sp>
          <p:nvSpPr>
            <p:cNvPr name="Freeform 35" id="35"/>
            <p:cNvSpPr/>
            <p:nvPr/>
          </p:nvSpPr>
          <p:spPr>
            <a:xfrm>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6" id="36"/>
            <p:cNvSpPr/>
            <p:nvPr/>
          </p:nvSpPr>
          <p:spPr>
            <a:xfrm>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1916" r="-1916" t="0" b="0"/>
              </a:stretch>
            </a:blipFill>
          </p:spPr>
        </p:sp>
        <p:sp>
          <p:nvSpPr>
            <p:cNvPr name="Freeform 37" id="37"/>
            <p:cNvSpPr/>
            <p:nvPr/>
          </p:nvSpPr>
          <p:spPr>
            <a:xfrm>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8" id="38"/>
            <p:cNvSpPr/>
            <p:nvPr/>
          </p:nvSpPr>
          <p:spPr>
            <a:xfrm>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9" id="39"/>
            <p:cNvSpPr/>
            <p:nvPr/>
          </p:nvSpPr>
          <p:spPr>
            <a:xfrm>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40" id="40"/>
            <p:cNvSpPr/>
            <p:nvPr/>
          </p:nvSpPr>
          <p:spPr>
            <a:xfrm>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41" id="41"/>
            <p:cNvSpPr/>
            <p:nvPr/>
          </p:nvSpPr>
          <p:spPr>
            <a:xfrm>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42" id="42"/>
            <p:cNvSpPr/>
            <p:nvPr/>
          </p:nvSpPr>
          <p:spPr>
            <a:xfrm>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3" id="43"/>
            <p:cNvSpPr/>
            <p:nvPr/>
          </p:nvSpPr>
          <p:spPr>
            <a:xfrm>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44" id="44"/>
          <p:cNvGrpSpPr>
            <a:grpSpLocks noChangeAspect="true"/>
          </p:cNvGrpSpPr>
          <p:nvPr/>
        </p:nvGrpSpPr>
        <p:grpSpPr>
          <a:xfrm rot="0">
            <a:off x="-550761" y="964039"/>
            <a:ext cx="2680079" cy="5302997"/>
            <a:chOff x="0" y="0"/>
            <a:chExt cx="2620010" cy="5184140"/>
          </a:xfrm>
        </p:grpSpPr>
        <p:sp>
          <p:nvSpPr>
            <p:cNvPr name="Freeform 45" id="45"/>
            <p:cNvSpPr/>
            <p:nvPr/>
          </p:nvSpPr>
          <p:spPr>
            <a:xfrm>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6" id="46"/>
            <p:cNvSpPr/>
            <p:nvPr/>
          </p:nvSpPr>
          <p:spPr>
            <a:xfrm>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1916" r="-1916" t="0" b="0"/>
              </a:stretch>
            </a:blipFill>
          </p:spPr>
        </p:sp>
        <p:sp>
          <p:nvSpPr>
            <p:cNvPr name="Freeform 47" id="47"/>
            <p:cNvSpPr/>
            <p:nvPr/>
          </p:nvSpPr>
          <p:spPr>
            <a:xfrm>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48" id="48"/>
            <p:cNvSpPr/>
            <p:nvPr/>
          </p:nvSpPr>
          <p:spPr>
            <a:xfrm>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49" id="49"/>
            <p:cNvSpPr/>
            <p:nvPr/>
          </p:nvSpPr>
          <p:spPr>
            <a:xfrm>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50" id="50"/>
            <p:cNvSpPr/>
            <p:nvPr/>
          </p:nvSpPr>
          <p:spPr>
            <a:xfrm>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51" id="51"/>
            <p:cNvSpPr/>
            <p:nvPr/>
          </p:nvSpPr>
          <p:spPr>
            <a:xfrm>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52" id="52"/>
            <p:cNvSpPr/>
            <p:nvPr/>
          </p:nvSpPr>
          <p:spPr>
            <a:xfrm>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53" id="53"/>
            <p:cNvSpPr/>
            <p:nvPr/>
          </p:nvSpPr>
          <p:spPr>
            <a:xfrm>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54" id="54"/>
          <p:cNvGrpSpPr>
            <a:grpSpLocks noChangeAspect="true"/>
          </p:cNvGrpSpPr>
          <p:nvPr/>
        </p:nvGrpSpPr>
        <p:grpSpPr>
          <a:xfrm rot="0">
            <a:off x="-550761" y="6637347"/>
            <a:ext cx="2680079" cy="5302997"/>
            <a:chOff x="0" y="0"/>
            <a:chExt cx="2620010" cy="5184140"/>
          </a:xfrm>
        </p:grpSpPr>
        <p:sp>
          <p:nvSpPr>
            <p:cNvPr name="Freeform 55" id="55"/>
            <p:cNvSpPr/>
            <p:nvPr/>
          </p:nvSpPr>
          <p:spPr>
            <a:xfrm>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56" id="56"/>
            <p:cNvSpPr/>
            <p:nvPr/>
          </p:nvSpPr>
          <p:spPr>
            <a:xfrm>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1527" r="-1527" t="0" b="0"/>
              </a:stretch>
            </a:blipFill>
          </p:spPr>
        </p:sp>
        <p:sp>
          <p:nvSpPr>
            <p:cNvPr name="Freeform 57" id="57"/>
            <p:cNvSpPr/>
            <p:nvPr/>
          </p:nvSpPr>
          <p:spPr>
            <a:xfrm>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58" id="58"/>
            <p:cNvSpPr/>
            <p:nvPr/>
          </p:nvSpPr>
          <p:spPr>
            <a:xfrm>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59" id="59"/>
            <p:cNvSpPr/>
            <p:nvPr/>
          </p:nvSpPr>
          <p:spPr>
            <a:xfrm>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60" id="60"/>
            <p:cNvSpPr/>
            <p:nvPr/>
          </p:nvSpPr>
          <p:spPr>
            <a:xfrm>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61" id="61"/>
            <p:cNvSpPr/>
            <p:nvPr/>
          </p:nvSpPr>
          <p:spPr>
            <a:xfrm>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62" id="62"/>
            <p:cNvSpPr/>
            <p:nvPr/>
          </p:nvSpPr>
          <p:spPr>
            <a:xfrm>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63" id="63"/>
            <p:cNvSpPr/>
            <p:nvPr/>
          </p:nvSpPr>
          <p:spPr>
            <a:xfrm>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pic>
        <p:nvPicPr>
          <p:cNvPr name="Picture 64" id="64"/>
          <p:cNvPicPr>
            <a:picLocks noChangeAspect="true"/>
          </p:cNvPicPr>
          <p:nvPr/>
        </p:nvPicPr>
        <p:blipFill>
          <a:blip r:embed="rId7"/>
          <a:srcRect l="0" t="0" r="0" b="0"/>
          <a:stretch>
            <a:fillRect/>
          </a:stretch>
        </p:blipFill>
        <p:spPr>
          <a:xfrm flipH="false" flipV="false" rot="0">
            <a:off x="16617421" y="386821"/>
            <a:ext cx="1283759" cy="1283759"/>
          </a:xfrm>
          <a:prstGeom prst="rect">
            <a:avLst/>
          </a:prstGeom>
        </p:spPr>
      </p:pic>
      <p:sp>
        <p:nvSpPr>
          <p:cNvPr name="TextBox 65" id="65"/>
          <p:cNvSpPr txBox="true"/>
          <p:nvPr/>
        </p:nvSpPr>
        <p:spPr>
          <a:xfrm rot="0">
            <a:off x="9826906" y="1855993"/>
            <a:ext cx="6138450" cy="3014848"/>
          </a:xfrm>
          <a:prstGeom prst="rect">
            <a:avLst/>
          </a:prstGeom>
        </p:spPr>
        <p:txBody>
          <a:bodyPr anchor="t" rtlCol="false" tIns="0" lIns="0" bIns="0" rIns="0">
            <a:spAutoFit/>
          </a:bodyPr>
          <a:lstStyle/>
          <a:p>
            <a:pPr>
              <a:lnSpc>
                <a:spcPts val="7632"/>
              </a:lnSpc>
            </a:pPr>
            <a:r>
              <a:rPr lang="en-US" sz="7066">
                <a:solidFill>
                  <a:srgbClr val="FFFFFF"/>
                </a:solidFill>
                <a:latin typeface="Blogger Bold"/>
              </a:rPr>
              <a:t>ETZ-COCKTAILS</a:t>
            </a:r>
          </a:p>
          <a:p>
            <a:pPr>
              <a:lnSpc>
                <a:spcPts val="7632"/>
              </a:lnSpc>
            </a:pPr>
            <a:r>
              <a:rPr lang="en-US" sz="7066">
                <a:solidFill>
                  <a:srgbClr val="FFFFFF"/>
                </a:solidFill>
                <a:latin typeface="Blogger Bold"/>
              </a:rPr>
              <a:t>APPLICATION</a:t>
            </a:r>
          </a:p>
          <a:p>
            <a:pPr>
              <a:lnSpc>
                <a:spcPts val="7632"/>
              </a:lnSpc>
            </a:pPr>
            <a:r>
              <a:rPr lang="en-US" sz="7066">
                <a:solidFill>
                  <a:srgbClr val="FFFFFF"/>
                </a:solidFill>
                <a:latin typeface="Blogger Bold"/>
              </a:rPr>
              <a:t>SHOWCASE</a:t>
            </a:r>
          </a:p>
        </p:txBody>
      </p:sp>
      <p:sp>
        <p:nvSpPr>
          <p:cNvPr name="TextBox 66" id="66"/>
          <p:cNvSpPr txBox="true"/>
          <p:nvPr/>
        </p:nvSpPr>
        <p:spPr>
          <a:xfrm rot="0">
            <a:off x="9826906" y="5929780"/>
            <a:ext cx="4871057" cy="1206026"/>
          </a:xfrm>
          <a:prstGeom prst="rect">
            <a:avLst/>
          </a:prstGeom>
        </p:spPr>
        <p:txBody>
          <a:bodyPr anchor="t" rtlCol="false" tIns="0" lIns="0" bIns="0" rIns="0">
            <a:spAutoFit/>
          </a:bodyPr>
          <a:lstStyle/>
          <a:p>
            <a:pPr>
              <a:lnSpc>
                <a:spcPts val="3053"/>
              </a:lnSpc>
            </a:pPr>
            <a:r>
              <a:rPr lang="en-US" sz="2826">
                <a:solidFill>
                  <a:srgbClr val="FFFFFF"/>
                </a:solidFill>
                <a:latin typeface="Blogger"/>
              </a:rPr>
              <a:t>EYTAN RAHLIN - 207207572</a:t>
            </a:r>
          </a:p>
          <a:p>
            <a:pPr>
              <a:lnSpc>
                <a:spcPts val="3053"/>
              </a:lnSpc>
            </a:pPr>
            <a:r>
              <a:rPr lang="en-US" sz="2826">
                <a:solidFill>
                  <a:srgbClr val="FFFFFF"/>
                </a:solidFill>
                <a:latin typeface="Blogger"/>
              </a:rPr>
              <a:t>TONY HASSON  - 316047281</a:t>
            </a:r>
          </a:p>
          <a:p>
            <a:pPr>
              <a:lnSpc>
                <a:spcPts val="3053"/>
              </a:lnSpc>
            </a:pPr>
            <a:r>
              <a:rPr lang="en-US" sz="2826">
                <a:solidFill>
                  <a:srgbClr val="FFFFFF"/>
                </a:solidFill>
                <a:latin typeface="Blogger"/>
              </a:rPr>
              <a:t>ZIV SIMCHONI   - 318351681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7418177" y="8749210"/>
            <a:ext cx="2281399" cy="2652789"/>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7097305" y="9172001"/>
            <a:ext cx="2278083" cy="2652789"/>
          </a:xfrm>
          <a:prstGeom prst="rect">
            <a:avLst/>
          </a:prstGeom>
        </p:spPr>
      </p:pic>
      <p:pic>
        <p:nvPicPr>
          <p:cNvPr name="Picture 5" id="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8588424" y="1323765"/>
            <a:ext cx="1111152" cy="277788"/>
          </a:xfrm>
          <a:prstGeom prst="rect">
            <a:avLst/>
          </a:prstGeom>
        </p:spPr>
      </p:pic>
      <p:pic>
        <p:nvPicPr>
          <p:cNvPr name="Picture 6" id="6"/>
          <p:cNvPicPr>
            <a:picLocks noChangeAspect="true"/>
          </p:cNvPicPr>
          <p:nvPr/>
        </p:nvPicPr>
        <p:blipFill>
          <a:blip r:embed="rId9"/>
          <a:srcRect l="0" t="0" r="0" b="0"/>
          <a:stretch>
            <a:fillRect/>
          </a:stretch>
        </p:blipFill>
        <p:spPr>
          <a:xfrm flipH="false" flipV="false" rot="0">
            <a:off x="302366" y="2628470"/>
            <a:ext cx="9397210" cy="3606309"/>
          </a:xfrm>
          <a:prstGeom prst="rect">
            <a:avLst/>
          </a:prstGeom>
        </p:spPr>
      </p:pic>
      <p:pic>
        <p:nvPicPr>
          <p:cNvPr name="Picture 7" id="7"/>
          <p:cNvPicPr>
            <a:picLocks noChangeAspect="true"/>
          </p:cNvPicPr>
          <p:nvPr/>
        </p:nvPicPr>
        <p:blipFill>
          <a:blip r:embed="rId10"/>
          <a:srcRect l="0" t="0" r="0" b="0"/>
          <a:stretch>
            <a:fillRect/>
          </a:stretch>
        </p:blipFill>
        <p:spPr>
          <a:xfrm flipH="false" flipV="false" rot="0">
            <a:off x="10491843" y="3843554"/>
            <a:ext cx="7796157" cy="6443446"/>
          </a:xfrm>
          <a:prstGeom prst="rect">
            <a:avLst/>
          </a:prstGeom>
        </p:spPr>
      </p:pic>
      <p:sp>
        <p:nvSpPr>
          <p:cNvPr name="TextBox 8" id="8"/>
          <p:cNvSpPr txBox="true"/>
          <p:nvPr/>
        </p:nvSpPr>
        <p:spPr>
          <a:xfrm rot="0">
            <a:off x="3780500" y="604266"/>
            <a:ext cx="10726999" cy="858393"/>
          </a:xfrm>
          <a:prstGeom prst="rect">
            <a:avLst/>
          </a:prstGeom>
        </p:spPr>
        <p:txBody>
          <a:bodyPr anchor="t" rtlCol="false" tIns="0" lIns="0" bIns="0" rIns="0">
            <a:spAutoFit/>
          </a:bodyPr>
          <a:lstStyle/>
          <a:p>
            <a:pPr algn="ctr">
              <a:lnSpc>
                <a:spcPts val="6156"/>
              </a:lnSpc>
            </a:pPr>
            <a:r>
              <a:rPr lang="en-US" sz="5700">
                <a:solidFill>
                  <a:srgbClr val="FFFFFF"/>
                </a:solidFill>
                <a:latin typeface="Blogger Bold"/>
              </a:rPr>
              <a:t>THE COCKTAIL OBJECT</a:t>
            </a:r>
          </a:p>
        </p:txBody>
      </p:sp>
      <p:sp>
        <p:nvSpPr>
          <p:cNvPr name="TextBox 9" id="9"/>
          <p:cNvSpPr txBox="true"/>
          <p:nvPr/>
        </p:nvSpPr>
        <p:spPr>
          <a:xfrm rot="0">
            <a:off x="302366" y="1415034"/>
            <a:ext cx="2621358" cy="405765"/>
          </a:xfrm>
          <a:prstGeom prst="rect">
            <a:avLst/>
          </a:prstGeom>
        </p:spPr>
        <p:txBody>
          <a:bodyPr anchor="t" rtlCol="false" tIns="0" lIns="0" bIns="0" rIns="0">
            <a:spAutoFit/>
          </a:bodyPr>
          <a:lstStyle/>
          <a:p>
            <a:pPr>
              <a:lnSpc>
                <a:spcPts val="3360"/>
              </a:lnSpc>
            </a:pPr>
            <a:r>
              <a:rPr lang="en-US" sz="2400">
                <a:solidFill>
                  <a:srgbClr val="FFFFFF"/>
                </a:solidFill>
                <a:latin typeface="Source Sans Pro"/>
              </a:rPr>
              <a:t> </a:t>
            </a:r>
            <a:r>
              <a:rPr lang="en-US" sz="2400" u="sng">
                <a:solidFill>
                  <a:srgbClr val="ADD8E6"/>
                </a:solidFill>
                <a:latin typeface="Source Sans Pro Bold"/>
                <a:hlinkClick r:id="rId11" tooltip="https://www.thecocktaildb.com/api.php"/>
              </a:rPr>
              <a:t>TheCocktailDB </a:t>
            </a:r>
            <a:r>
              <a:rPr lang="en-US" sz="2400" u="sng">
                <a:solidFill>
                  <a:srgbClr val="ADD8E6"/>
                </a:solidFill>
                <a:latin typeface="Source Sans Pro"/>
                <a:hlinkClick r:id="rId12" tooltip="https://www.thecocktaildb.com/api.php"/>
              </a:rPr>
              <a:t>API</a:t>
            </a:r>
            <a:r>
              <a:rPr lang="en-US" sz="2400">
                <a:solidFill>
                  <a:srgbClr val="FFFFFF"/>
                </a:solidFill>
                <a:latin typeface="Source Sans Pro"/>
              </a:rPr>
              <a:t> </a:t>
            </a:r>
          </a:p>
        </p:txBody>
      </p:sp>
      <p:sp>
        <p:nvSpPr>
          <p:cNvPr name="TextBox 10" id="10"/>
          <p:cNvSpPr txBox="true"/>
          <p:nvPr/>
        </p:nvSpPr>
        <p:spPr>
          <a:xfrm rot="0">
            <a:off x="302366" y="1927430"/>
            <a:ext cx="8136507" cy="405765"/>
          </a:xfrm>
          <a:prstGeom prst="rect">
            <a:avLst/>
          </a:prstGeom>
        </p:spPr>
        <p:txBody>
          <a:bodyPr anchor="t" rtlCol="false" tIns="0" lIns="0" bIns="0" rIns="0">
            <a:spAutoFit/>
          </a:bodyPr>
          <a:lstStyle/>
          <a:p>
            <a:pPr>
              <a:lnSpc>
                <a:spcPts val="3360"/>
              </a:lnSpc>
            </a:pPr>
            <a:r>
              <a:rPr lang="en-US" sz="2400">
                <a:solidFill>
                  <a:srgbClr val="FFFFFF"/>
                </a:solidFill>
                <a:latin typeface="Source Sans Pro"/>
              </a:rPr>
              <a:t>Example for API Response @query for ing="salt"</a:t>
            </a:r>
          </a:p>
        </p:txBody>
      </p:sp>
      <p:sp>
        <p:nvSpPr>
          <p:cNvPr name="TextBox 11" id="11"/>
          <p:cNvSpPr txBox="true"/>
          <p:nvPr/>
        </p:nvSpPr>
        <p:spPr>
          <a:xfrm rot="0">
            <a:off x="10491843" y="3018689"/>
            <a:ext cx="7796157" cy="824865"/>
          </a:xfrm>
          <a:prstGeom prst="rect">
            <a:avLst/>
          </a:prstGeom>
        </p:spPr>
        <p:txBody>
          <a:bodyPr anchor="t" rtlCol="false" tIns="0" lIns="0" bIns="0" rIns="0">
            <a:spAutoFit/>
          </a:bodyPr>
          <a:lstStyle/>
          <a:p>
            <a:pPr>
              <a:lnSpc>
                <a:spcPts val="3360"/>
              </a:lnSpc>
            </a:pPr>
            <a:r>
              <a:rPr lang="en-US" sz="2400">
                <a:solidFill>
                  <a:srgbClr val="FFFFFF"/>
                </a:solidFill>
                <a:latin typeface="Source Sans Pro"/>
              </a:rPr>
              <a:t>Example for API Response @query search cocktail name = "margarita"</a:t>
            </a:r>
          </a:p>
        </p:txBody>
      </p:sp>
      <p:sp>
        <p:nvSpPr>
          <p:cNvPr name="TextBox 12" id="12"/>
          <p:cNvSpPr txBox="true"/>
          <p:nvPr/>
        </p:nvSpPr>
        <p:spPr>
          <a:xfrm rot="0">
            <a:off x="302366" y="6482429"/>
            <a:ext cx="5402667" cy="3546320"/>
          </a:xfrm>
          <a:prstGeom prst="rect">
            <a:avLst/>
          </a:prstGeom>
        </p:spPr>
        <p:txBody>
          <a:bodyPr anchor="t" rtlCol="false" tIns="0" lIns="0" bIns="0" rIns="0">
            <a:spAutoFit/>
          </a:bodyPr>
          <a:lstStyle/>
          <a:p>
            <a:pPr>
              <a:lnSpc>
                <a:spcPts val="3571"/>
              </a:lnSpc>
            </a:pPr>
            <a:r>
              <a:rPr lang="en-US" sz="2550">
                <a:solidFill>
                  <a:srgbClr val="FFFFFF"/>
                </a:solidFill>
                <a:latin typeface="Source Sans Pro"/>
              </a:rPr>
              <a:t>Cocktail Object Structure:</a:t>
            </a:r>
          </a:p>
          <a:p>
            <a:pPr>
              <a:lnSpc>
                <a:spcPts val="3571"/>
              </a:lnSpc>
            </a:pPr>
            <a:r>
              <a:rPr lang="en-US" sz="2550">
                <a:solidFill>
                  <a:srgbClr val="FFFFFF"/>
                </a:solidFill>
                <a:latin typeface="Source Sans Pro"/>
              </a:rPr>
              <a:t>idDrink (int)</a:t>
            </a:r>
          </a:p>
          <a:p>
            <a:pPr>
              <a:lnSpc>
                <a:spcPts val="3571"/>
              </a:lnSpc>
            </a:pPr>
            <a:r>
              <a:rPr lang="en-US" sz="2550">
                <a:solidFill>
                  <a:srgbClr val="FFFFFF"/>
                </a:solidFill>
                <a:latin typeface="Source Sans Pro"/>
              </a:rPr>
              <a:t>strDrink (string)</a:t>
            </a:r>
          </a:p>
          <a:p>
            <a:pPr>
              <a:lnSpc>
                <a:spcPts val="3571"/>
              </a:lnSpc>
            </a:pPr>
            <a:r>
              <a:rPr lang="en-US" sz="2550">
                <a:solidFill>
                  <a:srgbClr val="FFFFFF"/>
                </a:solidFill>
                <a:latin typeface="Source Sans Pro"/>
              </a:rPr>
              <a:t>strAlcoholic (string)</a:t>
            </a:r>
          </a:p>
          <a:p>
            <a:pPr>
              <a:lnSpc>
                <a:spcPts val="3571"/>
              </a:lnSpc>
            </a:pPr>
            <a:r>
              <a:rPr lang="en-US" sz="2550">
                <a:solidFill>
                  <a:srgbClr val="FFFFFF"/>
                </a:solidFill>
                <a:latin typeface="Source Sans Pro"/>
              </a:rPr>
              <a:t>strInstructions (string)</a:t>
            </a:r>
          </a:p>
          <a:p>
            <a:pPr>
              <a:lnSpc>
                <a:spcPts val="3571"/>
              </a:lnSpc>
            </a:pPr>
            <a:r>
              <a:rPr lang="en-US" sz="2550">
                <a:solidFill>
                  <a:srgbClr val="FFFFFF"/>
                </a:solidFill>
                <a:latin typeface="Source Sans Pro"/>
              </a:rPr>
              <a:t>strDrinkThumb (string)</a:t>
            </a:r>
          </a:p>
          <a:p>
            <a:pPr>
              <a:lnSpc>
                <a:spcPts val="3571"/>
              </a:lnSpc>
            </a:pPr>
            <a:r>
              <a:rPr lang="en-US" sz="2550">
                <a:solidFill>
                  <a:srgbClr val="FFFFFF"/>
                </a:solidFill>
                <a:latin typeface="Source Sans Pro"/>
              </a:rPr>
              <a:t>strIngredient1 - strIngredient5 (string)</a:t>
            </a:r>
          </a:p>
          <a:p>
            <a:pPr>
              <a:lnSpc>
                <a:spcPts val="3571"/>
              </a:lnSpc>
            </a:pPr>
            <a:r>
              <a:rPr lang="en-US" sz="2550">
                <a:solidFill>
                  <a:srgbClr val="FFFFFF"/>
                </a:solidFill>
                <a:latin typeface="Source Sans Pro"/>
              </a:rPr>
              <a:t>strMeasure1 - strMeasure5 (string)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5E17E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9497" y="0"/>
            <a:ext cx="18249006" cy="10287000"/>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5725065" y="1642383"/>
            <a:ext cx="2281399" cy="2652789"/>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5404193" y="2065174"/>
            <a:ext cx="2278083" cy="2652789"/>
          </a:xfrm>
          <a:prstGeom prst="rect">
            <a:avLst/>
          </a:prstGeom>
        </p:spPr>
      </p:pic>
      <p:pic>
        <p:nvPicPr>
          <p:cNvPr name="Picture 5" id="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915487" y="2174812"/>
            <a:ext cx="1111152" cy="277788"/>
          </a:xfrm>
          <a:prstGeom prst="rect">
            <a:avLst/>
          </a:prstGeom>
        </p:spPr>
      </p:pic>
      <p:grpSp>
        <p:nvGrpSpPr>
          <p:cNvPr name="Group 6" id="6"/>
          <p:cNvGrpSpPr>
            <a:grpSpLocks noChangeAspect="true"/>
          </p:cNvGrpSpPr>
          <p:nvPr/>
        </p:nvGrpSpPr>
        <p:grpSpPr>
          <a:xfrm rot="0">
            <a:off x="14234322" y="2565154"/>
            <a:ext cx="3382646" cy="6693146"/>
            <a:chOff x="0" y="0"/>
            <a:chExt cx="2620010" cy="5184140"/>
          </a:xfrm>
        </p:grpSpPr>
        <p:sp>
          <p:nvSpPr>
            <p:cNvPr name="Freeform 7" id="7"/>
            <p:cNvSpPr/>
            <p:nvPr/>
          </p:nvSpPr>
          <p:spPr>
            <a:xfrm>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8" id="8"/>
            <p:cNvSpPr/>
            <p:nvPr/>
          </p:nvSpPr>
          <p:spPr>
            <a:xfrm>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9"/>
              <a:stretch>
                <a:fillRect l="-2124" r="-2124" t="0" b="0"/>
              </a:stretch>
            </a:blipFill>
          </p:spPr>
        </p:sp>
        <p:sp>
          <p:nvSpPr>
            <p:cNvPr name="Freeform 9" id="9"/>
            <p:cNvSpPr/>
            <p:nvPr/>
          </p:nvSpPr>
          <p:spPr>
            <a:xfrm>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name="Freeform 10" id="10"/>
            <p:cNvSpPr/>
            <p:nvPr/>
          </p:nvSpPr>
          <p:spPr>
            <a:xfrm>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name="Freeform 11" id="11"/>
            <p:cNvSpPr/>
            <p:nvPr/>
          </p:nvSpPr>
          <p:spPr>
            <a:xfrm>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name="Freeform 12" id="12"/>
            <p:cNvSpPr/>
            <p:nvPr/>
          </p:nvSpPr>
          <p:spPr>
            <a:xfrm>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name="Freeform 13" id="13"/>
            <p:cNvSpPr/>
            <p:nvPr/>
          </p:nvSpPr>
          <p:spPr>
            <a:xfrm>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name="Freeform 14" id="14"/>
            <p:cNvSpPr/>
            <p:nvPr/>
          </p:nvSpPr>
          <p:spPr>
            <a:xfrm>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name="Freeform 15" id="15"/>
            <p:cNvSpPr/>
            <p:nvPr/>
          </p:nvSpPr>
          <p:spPr>
            <a:xfrm>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sp>
        <p:nvSpPr>
          <p:cNvPr name="TextBox 16" id="16"/>
          <p:cNvSpPr txBox="true"/>
          <p:nvPr/>
        </p:nvSpPr>
        <p:spPr>
          <a:xfrm rot="0">
            <a:off x="794013" y="535368"/>
            <a:ext cx="6771345" cy="1639443"/>
          </a:xfrm>
          <a:prstGeom prst="rect">
            <a:avLst/>
          </a:prstGeom>
        </p:spPr>
        <p:txBody>
          <a:bodyPr anchor="t" rtlCol="false" tIns="0" lIns="0" bIns="0" rIns="0">
            <a:spAutoFit/>
          </a:bodyPr>
          <a:lstStyle/>
          <a:p>
            <a:pPr>
              <a:lnSpc>
                <a:spcPts val="6156"/>
              </a:lnSpc>
            </a:pPr>
            <a:r>
              <a:rPr lang="en-US" sz="5700">
                <a:solidFill>
                  <a:srgbClr val="FFFFFF"/>
                </a:solidFill>
                <a:latin typeface="Blogger"/>
              </a:rPr>
              <a:t>FUTURE ROADMAP</a:t>
            </a:r>
          </a:p>
          <a:p>
            <a:pPr>
              <a:lnSpc>
                <a:spcPts val="6156"/>
              </a:lnSpc>
            </a:pPr>
            <a:r>
              <a:rPr lang="en-US" sz="5700">
                <a:solidFill>
                  <a:srgbClr val="FFFFFF"/>
                </a:solidFill>
                <a:latin typeface="Blogger"/>
              </a:rPr>
              <a:t>&amp; FEATURE TODO LIST</a:t>
            </a:r>
          </a:p>
        </p:txBody>
      </p:sp>
      <p:grpSp>
        <p:nvGrpSpPr>
          <p:cNvPr name="Group 17" id="17"/>
          <p:cNvGrpSpPr>
            <a:grpSpLocks noChangeAspect="true"/>
          </p:cNvGrpSpPr>
          <p:nvPr/>
        </p:nvGrpSpPr>
        <p:grpSpPr>
          <a:xfrm rot="0">
            <a:off x="10393658" y="2565154"/>
            <a:ext cx="3382646" cy="6693146"/>
            <a:chOff x="0" y="0"/>
            <a:chExt cx="2620010" cy="5184140"/>
          </a:xfrm>
        </p:grpSpPr>
        <p:sp>
          <p:nvSpPr>
            <p:cNvPr name="Freeform 18" id="18"/>
            <p:cNvSpPr/>
            <p:nvPr/>
          </p:nvSpPr>
          <p:spPr>
            <a:xfrm>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9" id="19"/>
            <p:cNvSpPr/>
            <p:nvPr/>
          </p:nvSpPr>
          <p:spPr>
            <a:xfrm>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0"/>
              <a:stretch>
                <a:fillRect l="-1939" r="-1939" t="0" b="0"/>
              </a:stretch>
            </a:blipFill>
          </p:spPr>
        </p:sp>
        <p:sp>
          <p:nvSpPr>
            <p:cNvPr name="Freeform 20" id="20"/>
            <p:cNvSpPr/>
            <p:nvPr/>
          </p:nvSpPr>
          <p:spPr>
            <a:xfrm>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name="Freeform 21" id="21"/>
            <p:cNvSpPr/>
            <p:nvPr/>
          </p:nvSpPr>
          <p:spPr>
            <a:xfrm>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name="Freeform 22" id="22"/>
            <p:cNvSpPr/>
            <p:nvPr/>
          </p:nvSpPr>
          <p:spPr>
            <a:xfrm>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name="Freeform 23" id="23"/>
            <p:cNvSpPr/>
            <p:nvPr/>
          </p:nvSpPr>
          <p:spPr>
            <a:xfrm>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name="Freeform 24" id="24"/>
            <p:cNvSpPr/>
            <p:nvPr/>
          </p:nvSpPr>
          <p:spPr>
            <a:xfrm>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name="Freeform 25" id="25"/>
            <p:cNvSpPr/>
            <p:nvPr/>
          </p:nvSpPr>
          <p:spPr>
            <a:xfrm>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name="Freeform 26" id="26"/>
            <p:cNvSpPr/>
            <p:nvPr/>
          </p:nvSpPr>
          <p:spPr>
            <a:xfrm>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grpSp>
        <p:nvGrpSpPr>
          <p:cNvPr name="Group 27" id="27"/>
          <p:cNvGrpSpPr/>
          <p:nvPr/>
        </p:nvGrpSpPr>
        <p:grpSpPr>
          <a:xfrm rot="0">
            <a:off x="1028700" y="2815616"/>
            <a:ext cx="8115300" cy="7227113"/>
            <a:chOff x="0" y="0"/>
            <a:chExt cx="10820400" cy="9636151"/>
          </a:xfrm>
        </p:grpSpPr>
        <p:sp>
          <p:nvSpPr>
            <p:cNvPr name="TextBox 28" id="28"/>
            <p:cNvSpPr txBox="true"/>
            <p:nvPr/>
          </p:nvSpPr>
          <p:spPr>
            <a:xfrm rot="0">
              <a:off x="0" y="0"/>
              <a:ext cx="5535820" cy="564896"/>
            </a:xfrm>
            <a:prstGeom prst="rect">
              <a:avLst/>
            </a:prstGeom>
          </p:spPr>
          <p:txBody>
            <a:bodyPr anchor="t" rtlCol="false" tIns="0" lIns="0" bIns="0" rIns="0">
              <a:spAutoFit/>
            </a:bodyPr>
            <a:lstStyle/>
            <a:p>
              <a:pPr marL="604519" indent="-302260" lvl="1">
                <a:lnSpc>
                  <a:spcPts val="3023"/>
                </a:lnSpc>
                <a:buFont typeface="Arial"/>
                <a:buChar char="•"/>
              </a:pPr>
              <a:r>
                <a:rPr lang="en-US" sz="2799">
                  <a:solidFill>
                    <a:srgbClr val="FFFFFF"/>
                  </a:solidFill>
                  <a:latin typeface="Blogger Bold"/>
                </a:rPr>
                <a:t>MORE ANIMATIONS</a:t>
              </a:r>
            </a:p>
          </p:txBody>
        </p:sp>
        <p:sp>
          <p:nvSpPr>
            <p:cNvPr name="TextBox 29" id="29"/>
            <p:cNvSpPr txBox="true"/>
            <p:nvPr/>
          </p:nvSpPr>
          <p:spPr>
            <a:xfrm rot="0">
              <a:off x="0" y="703480"/>
              <a:ext cx="5535820" cy="564896"/>
            </a:xfrm>
            <a:prstGeom prst="rect">
              <a:avLst/>
            </a:prstGeom>
          </p:spPr>
          <p:txBody>
            <a:bodyPr anchor="t" rtlCol="false" tIns="0" lIns="0" bIns="0" rIns="0">
              <a:spAutoFit/>
            </a:bodyPr>
            <a:lstStyle/>
            <a:p>
              <a:pPr marL="604519" indent="-302260" lvl="1">
                <a:lnSpc>
                  <a:spcPts val="3023"/>
                </a:lnSpc>
                <a:buFont typeface="Arial"/>
                <a:buChar char="•"/>
              </a:pPr>
              <a:r>
                <a:rPr lang="en-US" sz="2799">
                  <a:solidFill>
                    <a:srgbClr val="FFFFFF"/>
                  </a:solidFill>
                  <a:latin typeface="Blogger Bold"/>
                </a:rPr>
                <a:t>INTEGRATE MORE APIS</a:t>
              </a:r>
            </a:p>
          </p:txBody>
        </p:sp>
        <p:sp>
          <p:nvSpPr>
            <p:cNvPr name="TextBox 30" id="30"/>
            <p:cNvSpPr txBox="true"/>
            <p:nvPr/>
          </p:nvSpPr>
          <p:spPr>
            <a:xfrm rot="0">
              <a:off x="0" y="2584096"/>
              <a:ext cx="5535820" cy="564896"/>
            </a:xfrm>
            <a:prstGeom prst="rect">
              <a:avLst/>
            </a:prstGeom>
          </p:spPr>
          <p:txBody>
            <a:bodyPr anchor="t" rtlCol="false" tIns="0" lIns="0" bIns="0" rIns="0">
              <a:spAutoFit/>
            </a:bodyPr>
            <a:lstStyle/>
            <a:p>
              <a:pPr marL="604519" indent="-302260" lvl="1">
                <a:lnSpc>
                  <a:spcPts val="3023"/>
                </a:lnSpc>
                <a:buFont typeface="Arial"/>
                <a:buChar char="•"/>
              </a:pPr>
              <a:r>
                <a:rPr lang="en-US" sz="2799">
                  <a:solidFill>
                    <a:srgbClr val="FFFFFF"/>
                  </a:solidFill>
                  <a:latin typeface="Blogger Bold"/>
                </a:rPr>
                <a:t>SETTINGS PAGE</a:t>
              </a:r>
            </a:p>
          </p:txBody>
        </p:sp>
        <p:sp>
          <p:nvSpPr>
            <p:cNvPr name="TextBox 31" id="31"/>
            <p:cNvSpPr txBox="true"/>
            <p:nvPr/>
          </p:nvSpPr>
          <p:spPr>
            <a:xfrm rot="0">
              <a:off x="0" y="3905912"/>
              <a:ext cx="10820400" cy="564896"/>
            </a:xfrm>
            <a:prstGeom prst="rect">
              <a:avLst/>
            </a:prstGeom>
          </p:spPr>
          <p:txBody>
            <a:bodyPr anchor="t" rtlCol="false" tIns="0" lIns="0" bIns="0" rIns="0">
              <a:spAutoFit/>
            </a:bodyPr>
            <a:lstStyle/>
            <a:p>
              <a:pPr marL="604519" indent="-302260" lvl="1">
                <a:lnSpc>
                  <a:spcPts val="3023"/>
                </a:lnSpc>
                <a:buFont typeface="Arial"/>
                <a:buChar char="•"/>
              </a:pPr>
              <a:r>
                <a:rPr lang="en-US" sz="2799">
                  <a:solidFill>
                    <a:srgbClr val="FFFFFF"/>
                  </a:solidFill>
                  <a:latin typeface="Blogger Bold"/>
                </a:rPr>
                <a:t>ABILITY TO SHARE CUSTOM COCKTAILS ONLINE</a:t>
              </a:r>
            </a:p>
          </p:txBody>
        </p:sp>
        <p:sp>
          <p:nvSpPr>
            <p:cNvPr name="TextBox 32" id="32"/>
            <p:cNvSpPr txBox="true"/>
            <p:nvPr/>
          </p:nvSpPr>
          <p:spPr>
            <a:xfrm rot="0">
              <a:off x="0" y="4610508"/>
              <a:ext cx="9015760" cy="564896"/>
            </a:xfrm>
            <a:prstGeom prst="rect">
              <a:avLst/>
            </a:prstGeom>
          </p:spPr>
          <p:txBody>
            <a:bodyPr anchor="t" rtlCol="false" tIns="0" lIns="0" bIns="0" rIns="0">
              <a:spAutoFit/>
            </a:bodyPr>
            <a:lstStyle/>
            <a:p>
              <a:pPr marL="604519" indent="-302260" lvl="1">
                <a:lnSpc>
                  <a:spcPts val="3023"/>
                </a:lnSpc>
                <a:buFont typeface="Arial"/>
                <a:buChar char="•"/>
              </a:pPr>
              <a:r>
                <a:rPr lang="en-US" sz="2799">
                  <a:solidFill>
                    <a:srgbClr val="FFFFFF"/>
                  </a:solidFill>
                  <a:latin typeface="Blogger Bold"/>
                </a:rPr>
                <a:t>USER CUSTOM THEMES</a:t>
              </a:r>
            </a:p>
          </p:txBody>
        </p:sp>
        <p:sp>
          <p:nvSpPr>
            <p:cNvPr name="TextBox 33" id="33"/>
            <p:cNvSpPr txBox="true"/>
            <p:nvPr/>
          </p:nvSpPr>
          <p:spPr>
            <a:xfrm rot="0">
              <a:off x="181520" y="6491123"/>
              <a:ext cx="8990360" cy="564896"/>
            </a:xfrm>
            <a:prstGeom prst="rect">
              <a:avLst/>
            </a:prstGeom>
          </p:spPr>
          <p:txBody>
            <a:bodyPr anchor="t" rtlCol="false" tIns="0" lIns="0" bIns="0" rIns="0">
              <a:spAutoFit/>
            </a:bodyPr>
            <a:lstStyle/>
            <a:p>
              <a:pPr marL="604519" indent="-302260" lvl="1">
                <a:lnSpc>
                  <a:spcPts val="3023"/>
                </a:lnSpc>
                <a:buFont typeface="Arial"/>
                <a:buChar char="•"/>
              </a:pPr>
              <a:r>
                <a:rPr lang="en-US" sz="2799">
                  <a:solidFill>
                    <a:srgbClr val="FFFFFF"/>
                  </a:solidFill>
                  <a:latin typeface="Blogger Bold"/>
                </a:rPr>
                <a:t>PRIVACY POLICY PAGE</a:t>
              </a:r>
            </a:p>
          </p:txBody>
        </p:sp>
        <p:sp>
          <p:nvSpPr>
            <p:cNvPr name="TextBox 34" id="34"/>
            <p:cNvSpPr txBox="true"/>
            <p:nvPr/>
          </p:nvSpPr>
          <p:spPr>
            <a:xfrm rot="0">
              <a:off x="909084" y="1360451"/>
              <a:ext cx="8444315" cy="1083945"/>
            </a:xfrm>
            <a:prstGeom prst="rect">
              <a:avLst/>
            </a:prstGeom>
          </p:spPr>
          <p:txBody>
            <a:bodyPr anchor="t" rtlCol="false" tIns="0" lIns="0" bIns="0" rIns="0">
              <a:spAutoFit/>
            </a:bodyPr>
            <a:lstStyle/>
            <a:p>
              <a:pPr>
                <a:lnSpc>
                  <a:spcPts val="3360"/>
                </a:lnSpc>
              </a:pPr>
              <a:r>
                <a:rPr lang="en-US" sz="2400">
                  <a:solidFill>
                    <a:srgbClr val="FFFFFF"/>
                  </a:solidFill>
                  <a:latin typeface="Source Sans Pro"/>
                </a:rPr>
                <a:t>Give user user the option to chose  integration between multiple Remote Databases</a:t>
              </a:r>
            </a:p>
          </p:txBody>
        </p:sp>
        <p:sp>
          <p:nvSpPr>
            <p:cNvPr name="TextBox 35" id="35"/>
            <p:cNvSpPr txBox="true"/>
            <p:nvPr/>
          </p:nvSpPr>
          <p:spPr>
            <a:xfrm rot="0">
              <a:off x="902734" y="3241067"/>
              <a:ext cx="8113025" cy="525145"/>
            </a:xfrm>
            <a:prstGeom prst="rect">
              <a:avLst/>
            </a:prstGeom>
          </p:spPr>
          <p:txBody>
            <a:bodyPr anchor="t" rtlCol="false" tIns="0" lIns="0" bIns="0" rIns="0">
              <a:spAutoFit/>
            </a:bodyPr>
            <a:lstStyle/>
            <a:p>
              <a:pPr>
                <a:lnSpc>
                  <a:spcPts val="3360"/>
                </a:lnSpc>
              </a:pPr>
              <a:r>
                <a:rPr lang="en-US" sz="2400">
                  <a:solidFill>
                    <a:srgbClr val="FFFFFF"/>
                  </a:solidFill>
                  <a:latin typeface="Source Sans Pro"/>
                </a:rPr>
                <a:t>A page that'll contain all the settings </a:t>
              </a:r>
            </a:p>
          </p:txBody>
        </p:sp>
        <p:sp>
          <p:nvSpPr>
            <p:cNvPr name="TextBox 36" id="36"/>
            <p:cNvSpPr txBox="true"/>
            <p:nvPr/>
          </p:nvSpPr>
          <p:spPr>
            <a:xfrm rot="0">
              <a:off x="727564" y="5267479"/>
              <a:ext cx="8444315" cy="1083945"/>
            </a:xfrm>
            <a:prstGeom prst="rect">
              <a:avLst/>
            </a:prstGeom>
          </p:spPr>
          <p:txBody>
            <a:bodyPr anchor="t" rtlCol="false" tIns="0" lIns="0" bIns="0" rIns="0">
              <a:spAutoFit/>
            </a:bodyPr>
            <a:lstStyle/>
            <a:p>
              <a:pPr>
                <a:lnSpc>
                  <a:spcPts val="3360"/>
                </a:lnSpc>
              </a:pPr>
              <a:r>
                <a:rPr lang="en-US" sz="2400">
                  <a:solidFill>
                    <a:srgbClr val="FFFFFF"/>
                  </a:solidFill>
                  <a:latin typeface="Source Sans Pro"/>
                </a:rPr>
                <a:t>Give user user the option to chose between multiple themes and create their own theme.</a:t>
              </a:r>
            </a:p>
          </p:txBody>
        </p:sp>
        <p:sp>
          <p:nvSpPr>
            <p:cNvPr name="TextBox 37" id="37"/>
            <p:cNvSpPr txBox="true"/>
            <p:nvPr/>
          </p:nvSpPr>
          <p:spPr>
            <a:xfrm rot="0">
              <a:off x="1058854" y="7148094"/>
              <a:ext cx="8113025" cy="525145"/>
            </a:xfrm>
            <a:prstGeom prst="rect">
              <a:avLst/>
            </a:prstGeom>
          </p:spPr>
          <p:txBody>
            <a:bodyPr anchor="t" rtlCol="false" tIns="0" lIns="0" bIns="0" rIns="0">
              <a:spAutoFit/>
            </a:bodyPr>
            <a:lstStyle/>
            <a:p>
              <a:pPr>
                <a:lnSpc>
                  <a:spcPts val="3360"/>
                </a:lnSpc>
              </a:pPr>
              <a:r>
                <a:rPr lang="en-US" sz="2400">
                  <a:solidFill>
                    <a:srgbClr val="FFFFFF"/>
                  </a:solidFill>
                  <a:latin typeface="Source Sans Pro"/>
                </a:rPr>
                <a:t>A page that'll contain the app privacy policy</a:t>
              </a:r>
            </a:p>
          </p:txBody>
        </p:sp>
        <p:sp>
          <p:nvSpPr>
            <p:cNvPr name="TextBox 38" id="38"/>
            <p:cNvSpPr txBox="true"/>
            <p:nvPr/>
          </p:nvSpPr>
          <p:spPr>
            <a:xfrm rot="0">
              <a:off x="181520" y="7812939"/>
              <a:ext cx="8990360" cy="564896"/>
            </a:xfrm>
            <a:prstGeom prst="rect">
              <a:avLst/>
            </a:prstGeom>
          </p:spPr>
          <p:txBody>
            <a:bodyPr anchor="t" rtlCol="false" tIns="0" lIns="0" bIns="0" rIns="0">
              <a:spAutoFit/>
            </a:bodyPr>
            <a:lstStyle/>
            <a:p>
              <a:pPr marL="604519" indent="-302260" lvl="1">
                <a:lnSpc>
                  <a:spcPts val="3023"/>
                </a:lnSpc>
                <a:buFont typeface="Arial"/>
                <a:buChar char="•"/>
              </a:pPr>
              <a:r>
                <a:rPr lang="en-US" sz="2799">
                  <a:solidFill>
                    <a:srgbClr val="FFFFFF"/>
                  </a:solidFill>
                  <a:latin typeface="Blogger Bold"/>
                </a:rPr>
                <a:t>LICENSE AND CREDITS PAGE</a:t>
              </a:r>
            </a:p>
          </p:txBody>
        </p:sp>
        <p:sp>
          <p:nvSpPr>
            <p:cNvPr name="TextBox 39" id="39"/>
            <p:cNvSpPr txBox="true"/>
            <p:nvPr/>
          </p:nvSpPr>
          <p:spPr>
            <a:xfrm rot="0">
              <a:off x="1058854" y="8469910"/>
              <a:ext cx="9176941" cy="525145"/>
            </a:xfrm>
            <a:prstGeom prst="rect">
              <a:avLst/>
            </a:prstGeom>
          </p:spPr>
          <p:txBody>
            <a:bodyPr anchor="t" rtlCol="false" tIns="0" lIns="0" bIns="0" rIns="0">
              <a:spAutoFit/>
            </a:bodyPr>
            <a:lstStyle/>
            <a:p>
              <a:pPr>
                <a:lnSpc>
                  <a:spcPts val="3360"/>
                </a:lnSpc>
              </a:pPr>
              <a:r>
                <a:rPr lang="en-US" sz="2400">
                  <a:solidFill>
                    <a:srgbClr val="FFFFFF"/>
                  </a:solidFill>
                  <a:latin typeface="Source Sans Pro"/>
                </a:rPr>
                <a:t>A page that'll contain all relevant credits and lisences</a:t>
              </a:r>
            </a:p>
          </p:txBody>
        </p:sp>
        <p:sp>
          <p:nvSpPr>
            <p:cNvPr name="TextBox 40" id="40"/>
            <p:cNvSpPr txBox="true"/>
            <p:nvPr/>
          </p:nvSpPr>
          <p:spPr>
            <a:xfrm rot="0">
              <a:off x="181520" y="9071255"/>
              <a:ext cx="8990360" cy="564896"/>
            </a:xfrm>
            <a:prstGeom prst="rect">
              <a:avLst/>
            </a:prstGeom>
          </p:spPr>
          <p:txBody>
            <a:bodyPr anchor="t" rtlCol="false" tIns="0" lIns="0" bIns="0" rIns="0">
              <a:spAutoFit/>
            </a:bodyPr>
            <a:lstStyle/>
            <a:p>
              <a:pPr marL="604519" indent="-302260" lvl="1">
                <a:lnSpc>
                  <a:spcPts val="3023"/>
                </a:lnSpc>
                <a:buFont typeface="Arial"/>
                <a:buChar char="•"/>
              </a:pPr>
              <a:r>
                <a:rPr lang="en-US" sz="2799">
                  <a:solidFill>
                    <a:srgbClr val="FFFFFF"/>
                  </a:solidFill>
                  <a:latin typeface="Blogger Bold"/>
                </a:rPr>
                <a:t>EXPORT COCKTAILS</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3229366" y="6936752"/>
            <a:ext cx="2921847" cy="3397497"/>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2818417" y="7478231"/>
            <a:ext cx="2917600" cy="3397497"/>
          </a:xfrm>
          <a:prstGeom prst="rect">
            <a:avLst/>
          </a:prstGeom>
        </p:spPr>
      </p:pic>
      <p:grpSp>
        <p:nvGrpSpPr>
          <p:cNvPr name="Group 5" id="5"/>
          <p:cNvGrpSpPr/>
          <p:nvPr/>
        </p:nvGrpSpPr>
        <p:grpSpPr>
          <a:xfrm rot="0">
            <a:off x="9503850" y="4062612"/>
            <a:ext cx="7157863" cy="4843628"/>
            <a:chOff x="0" y="0"/>
            <a:chExt cx="9543818" cy="6458171"/>
          </a:xfrm>
        </p:grpSpPr>
        <p:pic>
          <p:nvPicPr>
            <p:cNvPr name="Picture 6" id="6"/>
            <p:cNvPicPr>
              <a:picLocks noChangeAspect="true"/>
            </p:cNvPicPr>
            <p:nvPr/>
          </p:nvPicPr>
          <p:blipFill>
            <a:blip r:embed="rId7"/>
            <a:srcRect l="0" t="33272" r="0" b="0"/>
            <a:stretch>
              <a:fillRect/>
            </a:stretch>
          </p:blipFill>
          <p:spPr>
            <a:xfrm>
              <a:off x="0" y="0"/>
              <a:ext cx="9543818" cy="3165585"/>
            </a:xfrm>
            <a:prstGeom prst="rect">
              <a:avLst/>
            </a:prstGeom>
          </p:spPr>
        </p:pic>
        <p:pic>
          <p:nvPicPr>
            <p:cNvPr name="Picture 7" id="7"/>
            <p:cNvPicPr>
              <a:picLocks noChangeAspect="true"/>
            </p:cNvPicPr>
            <p:nvPr/>
          </p:nvPicPr>
          <p:blipFill>
            <a:blip r:embed="rId8"/>
            <a:srcRect l="0" t="50262" r="0" b="0"/>
            <a:stretch>
              <a:fillRect/>
            </a:stretch>
          </p:blipFill>
          <p:spPr>
            <a:xfrm>
              <a:off x="0" y="3292585"/>
              <a:ext cx="9543818" cy="3165585"/>
            </a:xfrm>
            <a:prstGeom prst="rect">
              <a:avLst/>
            </a:prstGeom>
          </p:spPr>
        </p:pic>
      </p:grpSp>
      <p:pic>
        <p:nvPicPr>
          <p:cNvPr name="Picture 8" id="8"/>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9503850" y="3236731"/>
            <a:ext cx="1111152" cy="277788"/>
          </a:xfrm>
          <a:prstGeom prst="rect">
            <a:avLst/>
          </a:prstGeom>
        </p:spPr>
      </p:pic>
      <p:grpSp>
        <p:nvGrpSpPr>
          <p:cNvPr name="Group 9" id="9"/>
          <p:cNvGrpSpPr>
            <a:grpSpLocks noChangeAspect="true"/>
          </p:cNvGrpSpPr>
          <p:nvPr/>
        </p:nvGrpSpPr>
        <p:grpSpPr>
          <a:xfrm rot="0">
            <a:off x="1626286" y="1028700"/>
            <a:ext cx="3264109" cy="6458600"/>
            <a:chOff x="0" y="0"/>
            <a:chExt cx="2620010" cy="5184140"/>
          </a:xfrm>
        </p:grpSpPr>
        <p:sp>
          <p:nvSpPr>
            <p:cNvPr name="Freeform 10" id="10"/>
            <p:cNvSpPr/>
            <p:nvPr/>
          </p:nvSpPr>
          <p:spPr>
            <a:xfrm>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1" id="11"/>
            <p:cNvSpPr/>
            <p:nvPr/>
          </p:nvSpPr>
          <p:spPr>
            <a:xfrm>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1"/>
              <a:stretch>
                <a:fillRect l="-1985" r="-1985" t="0" b="0"/>
              </a:stretch>
            </a:blipFill>
          </p:spPr>
        </p:sp>
        <p:sp>
          <p:nvSpPr>
            <p:cNvPr name="Freeform 12" id="12"/>
            <p:cNvSpPr/>
            <p:nvPr/>
          </p:nvSpPr>
          <p:spPr>
            <a:xfrm>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name="Freeform 13" id="13"/>
            <p:cNvSpPr/>
            <p:nvPr/>
          </p:nvSpPr>
          <p:spPr>
            <a:xfrm>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name="Freeform 14" id="14"/>
            <p:cNvSpPr/>
            <p:nvPr/>
          </p:nvSpPr>
          <p:spPr>
            <a:xfrm>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name="Freeform 15" id="15"/>
            <p:cNvSpPr/>
            <p:nvPr/>
          </p:nvSpPr>
          <p:spPr>
            <a:xfrm>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name="Freeform 16" id="16"/>
            <p:cNvSpPr/>
            <p:nvPr/>
          </p:nvSpPr>
          <p:spPr>
            <a:xfrm>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name="Freeform 17" id="17"/>
            <p:cNvSpPr/>
            <p:nvPr/>
          </p:nvSpPr>
          <p:spPr>
            <a:xfrm>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name="Freeform 18" id="18"/>
            <p:cNvSpPr/>
            <p:nvPr/>
          </p:nvSpPr>
          <p:spPr>
            <a:xfrm>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sp>
        <p:nvSpPr>
          <p:cNvPr name="TextBox 19" id="19"/>
          <p:cNvSpPr txBox="true"/>
          <p:nvPr/>
        </p:nvSpPr>
        <p:spPr>
          <a:xfrm rot="0">
            <a:off x="9503850" y="1390327"/>
            <a:ext cx="6847577" cy="1639295"/>
          </a:xfrm>
          <a:prstGeom prst="rect">
            <a:avLst/>
          </a:prstGeom>
        </p:spPr>
        <p:txBody>
          <a:bodyPr anchor="t" rtlCol="false" tIns="0" lIns="0" bIns="0" rIns="0">
            <a:spAutoFit/>
          </a:bodyPr>
          <a:lstStyle/>
          <a:p>
            <a:pPr>
              <a:lnSpc>
                <a:spcPts val="6156"/>
              </a:lnSpc>
            </a:pPr>
            <a:r>
              <a:rPr lang="en-US" sz="5700">
                <a:solidFill>
                  <a:srgbClr val="FFFFFF"/>
                </a:solidFill>
                <a:latin typeface="Blogger Bold"/>
              </a:rPr>
              <a:t>MOBILE VERSION</a:t>
            </a:r>
          </a:p>
          <a:p>
            <a:pPr>
              <a:lnSpc>
                <a:spcPts val="6156"/>
              </a:lnSpc>
            </a:pPr>
            <a:r>
              <a:rPr lang="en-US" sz="5700">
                <a:solidFill>
                  <a:srgbClr val="FFFFFF"/>
                </a:solidFill>
                <a:latin typeface="Blogger Bold"/>
              </a:rPr>
              <a:t>SHOWCASE</a:t>
            </a:r>
          </a:p>
        </p:txBody>
      </p:sp>
      <p:grpSp>
        <p:nvGrpSpPr>
          <p:cNvPr name="Group 20" id="20"/>
          <p:cNvGrpSpPr>
            <a:grpSpLocks noChangeAspect="true"/>
          </p:cNvGrpSpPr>
          <p:nvPr/>
        </p:nvGrpSpPr>
        <p:grpSpPr>
          <a:xfrm rot="0">
            <a:off x="5173597" y="2799700"/>
            <a:ext cx="3264109" cy="6458600"/>
            <a:chOff x="0" y="0"/>
            <a:chExt cx="2620010" cy="5184140"/>
          </a:xfrm>
        </p:grpSpPr>
        <p:sp>
          <p:nvSpPr>
            <p:cNvPr name="Freeform 21" id="21"/>
            <p:cNvSpPr/>
            <p:nvPr/>
          </p:nvSpPr>
          <p:spPr>
            <a:xfrm>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2" id="22"/>
            <p:cNvSpPr/>
            <p:nvPr/>
          </p:nvSpPr>
          <p:spPr>
            <a:xfrm>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2"/>
              <a:stretch>
                <a:fillRect l="-2008" r="-2008" t="0" b="0"/>
              </a:stretch>
            </a:blipFill>
          </p:spPr>
        </p:sp>
        <p:sp>
          <p:nvSpPr>
            <p:cNvPr name="Freeform 23" id="23"/>
            <p:cNvSpPr/>
            <p:nvPr/>
          </p:nvSpPr>
          <p:spPr>
            <a:xfrm>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name="Freeform 24" id="24"/>
            <p:cNvSpPr/>
            <p:nvPr/>
          </p:nvSpPr>
          <p:spPr>
            <a:xfrm>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name="Freeform 25" id="25"/>
            <p:cNvSpPr/>
            <p:nvPr/>
          </p:nvSpPr>
          <p:spPr>
            <a:xfrm>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name="Freeform 26" id="26"/>
            <p:cNvSpPr/>
            <p:nvPr/>
          </p:nvSpPr>
          <p:spPr>
            <a:xfrm>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name="Freeform 27" id="27"/>
            <p:cNvSpPr/>
            <p:nvPr/>
          </p:nvSpPr>
          <p:spPr>
            <a:xfrm>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name="Freeform 28" id="28"/>
            <p:cNvSpPr/>
            <p:nvPr/>
          </p:nvSpPr>
          <p:spPr>
            <a:xfrm>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name="Freeform 29" id="29"/>
            <p:cNvSpPr/>
            <p:nvPr/>
          </p:nvSpPr>
          <p:spPr>
            <a:xfrm>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5E17E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627827" y="1032916"/>
            <a:ext cx="3681234" cy="7689689"/>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4524181" y="1032916"/>
            <a:ext cx="3649283" cy="7693905"/>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0765868" y="1036094"/>
            <a:ext cx="3673589" cy="7690728"/>
          </a:xfrm>
          <a:prstGeom prst="rect">
            <a:avLst/>
          </a:prstGeom>
        </p:spPr>
      </p:pic>
      <p:sp>
        <p:nvSpPr>
          <p:cNvPr name="TextBox 5" id="5"/>
          <p:cNvSpPr txBox="true"/>
          <p:nvPr/>
        </p:nvSpPr>
        <p:spPr>
          <a:xfrm rot="0">
            <a:off x="5830967" y="146228"/>
            <a:ext cx="6626066" cy="509016"/>
          </a:xfrm>
          <a:prstGeom prst="rect">
            <a:avLst/>
          </a:prstGeom>
        </p:spPr>
        <p:txBody>
          <a:bodyPr anchor="t" rtlCol="false" tIns="0" lIns="0" bIns="0" rIns="0">
            <a:spAutoFit/>
          </a:bodyPr>
          <a:lstStyle/>
          <a:p>
            <a:pPr algn="ctr">
              <a:lnSpc>
                <a:spcPts val="3671"/>
              </a:lnSpc>
              <a:spcBef>
                <a:spcPct val="0"/>
              </a:spcBef>
            </a:pPr>
            <a:r>
              <a:rPr lang="en-US" sz="3399">
                <a:solidFill>
                  <a:srgbClr val="000000"/>
                </a:solidFill>
                <a:latin typeface="Blogger Bold"/>
              </a:rPr>
              <a:t>NO FAVORITES VS HAVE FAVORITES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5E17E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4113576" y="1028700"/>
            <a:ext cx="3662926" cy="769214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9630075" y="1033080"/>
            <a:ext cx="3695054" cy="7687765"/>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597847" y="1028700"/>
            <a:ext cx="3690439" cy="7688414"/>
          </a:xfrm>
          <a:prstGeom prst="rect">
            <a:avLst/>
          </a:prstGeom>
        </p:spPr>
      </p:pic>
      <p:sp>
        <p:nvSpPr>
          <p:cNvPr name="TextBox 5" id="5"/>
          <p:cNvSpPr txBox="true"/>
          <p:nvPr/>
        </p:nvSpPr>
        <p:spPr>
          <a:xfrm rot="0">
            <a:off x="4370546" y="146228"/>
            <a:ext cx="9546907" cy="509016"/>
          </a:xfrm>
          <a:prstGeom prst="rect">
            <a:avLst/>
          </a:prstGeom>
        </p:spPr>
        <p:txBody>
          <a:bodyPr anchor="t" rtlCol="false" tIns="0" lIns="0" bIns="0" rIns="0">
            <a:spAutoFit/>
          </a:bodyPr>
          <a:lstStyle/>
          <a:p>
            <a:pPr algn="ctr">
              <a:lnSpc>
                <a:spcPts val="3671"/>
              </a:lnSpc>
              <a:spcBef>
                <a:spcPct val="0"/>
              </a:spcBef>
            </a:pPr>
            <a:r>
              <a:rPr lang="en-US" sz="3399">
                <a:solidFill>
                  <a:srgbClr val="000000"/>
                </a:solidFill>
                <a:latin typeface="Blogger Bold"/>
              </a:rPr>
              <a:t>SEARCH BY NAME , INGREDIENT AND SURPRISE ME!</a:t>
            </a:r>
          </a:p>
        </p:txBody>
      </p:sp>
      <p:pic>
        <p:nvPicPr>
          <p:cNvPr name="Picture 6" id="6"/>
          <p:cNvPicPr>
            <a:picLocks noChangeAspect="true"/>
          </p:cNvPicPr>
          <p:nvPr/>
        </p:nvPicPr>
        <p:blipFill>
          <a:blip r:embed="rId5"/>
          <a:srcRect l="0" t="0" r="0" b="0"/>
          <a:stretch>
            <a:fillRect/>
          </a:stretch>
        </p:blipFill>
        <p:spPr>
          <a:xfrm flipH="false" flipV="false" rot="0">
            <a:off x="5150597" y="1033080"/>
            <a:ext cx="3688902" cy="7688629"/>
          </a:xfrm>
          <a:prstGeom prst="rect">
            <a:avLst/>
          </a:prstGeom>
        </p:spPr>
      </p:pic>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5E17E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461041" y="1298761"/>
            <a:ext cx="3649283" cy="769390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3348699" y="1296294"/>
            <a:ext cx="3664447" cy="7691945"/>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541519" y="1298761"/>
            <a:ext cx="3682766" cy="7689479"/>
          </a:xfrm>
          <a:prstGeom prst="rect">
            <a:avLst/>
          </a:prstGeom>
        </p:spPr>
      </p:pic>
      <p:sp>
        <p:nvSpPr>
          <p:cNvPr name="TextBox 5" id="5"/>
          <p:cNvSpPr txBox="true"/>
          <p:nvPr/>
        </p:nvSpPr>
        <p:spPr>
          <a:xfrm rot="0">
            <a:off x="5733157" y="146228"/>
            <a:ext cx="6821686" cy="509016"/>
          </a:xfrm>
          <a:prstGeom prst="rect">
            <a:avLst/>
          </a:prstGeom>
        </p:spPr>
        <p:txBody>
          <a:bodyPr anchor="t" rtlCol="false" tIns="0" lIns="0" bIns="0" rIns="0">
            <a:spAutoFit/>
          </a:bodyPr>
          <a:lstStyle/>
          <a:p>
            <a:pPr algn="ctr">
              <a:lnSpc>
                <a:spcPts val="3671"/>
              </a:lnSpc>
              <a:spcBef>
                <a:spcPct val="0"/>
              </a:spcBef>
            </a:pPr>
            <a:r>
              <a:rPr lang="en-US" sz="3399">
                <a:solidFill>
                  <a:srgbClr val="000000"/>
                </a:solidFill>
                <a:latin typeface="Blogger Bold"/>
              </a:rPr>
              <a:t>MY COCKTAILS + ADD NEW COCKTAIL</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5E17E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441811" y="1569032"/>
            <a:ext cx="3684299" cy="7689268"/>
          </a:xfrm>
          <a:prstGeom prst="rect">
            <a:avLst/>
          </a:prstGeom>
        </p:spPr>
      </p:pic>
      <p:sp>
        <p:nvSpPr>
          <p:cNvPr name="TextBox 3" id="3"/>
          <p:cNvSpPr txBox="true"/>
          <p:nvPr/>
        </p:nvSpPr>
        <p:spPr>
          <a:xfrm rot="0">
            <a:off x="6840203" y="146228"/>
            <a:ext cx="4887516" cy="509016"/>
          </a:xfrm>
          <a:prstGeom prst="rect">
            <a:avLst/>
          </a:prstGeom>
        </p:spPr>
        <p:txBody>
          <a:bodyPr anchor="t" rtlCol="false" tIns="0" lIns="0" bIns="0" rIns="0">
            <a:spAutoFit/>
          </a:bodyPr>
          <a:lstStyle/>
          <a:p>
            <a:pPr algn="ctr">
              <a:lnSpc>
                <a:spcPts val="3671"/>
              </a:lnSpc>
              <a:spcBef>
                <a:spcPct val="0"/>
              </a:spcBef>
            </a:pPr>
            <a:r>
              <a:rPr lang="en-US" sz="3399">
                <a:solidFill>
                  <a:srgbClr val="000000"/>
                </a:solidFill>
                <a:latin typeface="Blogger Bold"/>
              </a:rPr>
              <a:t>VIEW OF SINGLE COCKTAIL</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3326868" y="3114773"/>
            <a:ext cx="2921847" cy="3397497"/>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2915919" y="3656252"/>
            <a:ext cx="2917600" cy="3397497"/>
          </a:xfrm>
          <a:prstGeom prst="rect">
            <a:avLst/>
          </a:prstGeom>
        </p:spPr>
      </p:pic>
      <p:pic>
        <p:nvPicPr>
          <p:cNvPr name="Picture 5" id="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170261" y="2287069"/>
            <a:ext cx="1111152" cy="277788"/>
          </a:xfrm>
          <a:prstGeom prst="rect">
            <a:avLst/>
          </a:prstGeom>
        </p:spPr>
      </p:pic>
      <p:grpSp>
        <p:nvGrpSpPr>
          <p:cNvPr name="Group 6" id="6"/>
          <p:cNvGrpSpPr>
            <a:grpSpLocks noChangeAspect="true"/>
          </p:cNvGrpSpPr>
          <p:nvPr/>
        </p:nvGrpSpPr>
        <p:grpSpPr>
          <a:xfrm rot="0">
            <a:off x="11621321" y="1637911"/>
            <a:ext cx="3653980" cy="7230027"/>
            <a:chOff x="0" y="0"/>
            <a:chExt cx="2620010" cy="5184140"/>
          </a:xfrm>
        </p:grpSpPr>
        <p:sp>
          <p:nvSpPr>
            <p:cNvPr name="Freeform 7" id="7"/>
            <p:cNvSpPr/>
            <p:nvPr/>
          </p:nvSpPr>
          <p:spPr>
            <a:xfrm>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8" id="8"/>
            <p:cNvSpPr/>
            <p:nvPr/>
          </p:nvSpPr>
          <p:spPr>
            <a:xfrm>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9"/>
              <a:stretch>
                <a:fillRect l="-2078" r="-2078" t="0" b="0"/>
              </a:stretch>
            </a:blipFill>
          </p:spPr>
        </p:sp>
        <p:sp>
          <p:nvSpPr>
            <p:cNvPr name="Freeform 9" id="9"/>
            <p:cNvSpPr/>
            <p:nvPr/>
          </p:nvSpPr>
          <p:spPr>
            <a:xfrm>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0" id="10"/>
            <p:cNvSpPr/>
            <p:nvPr/>
          </p:nvSpPr>
          <p:spPr>
            <a:xfrm>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1" id="11"/>
            <p:cNvSpPr/>
            <p:nvPr/>
          </p:nvSpPr>
          <p:spPr>
            <a:xfrm>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2" id="12"/>
            <p:cNvSpPr/>
            <p:nvPr/>
          </p:nvSpPr>
          <p:spPr>
            <a:xfrm>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3" id="13"/>
            <p:cNvSpPr/>
            <p:nvPr/>
          </p:nvSpPr>
          <p:spPr>
            <a:xfrm>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4" id="14"/>
            <p:cNvSpPr/>
            <p:nvPr/>
          </p:nvSpPr>
          <p:spPr>
            <a:xfrm>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5" id="15"/>
            <p:cNvSpPr/>
            <p:nvPr/>
          </p:nvSpPr>
          <p:spPr>
            <a:xfrm>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pic>
        <p:nvPicPr>
          <p:cNvPr name="Picture 16" id="1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028700" y="3845717"/>
            <a:ext cx="935190" cy="935190"/>
          </a:xfrm>
          <a:prstGeom prst="rect">
            <a:avLst/>
          </a:prstGeom>
        </p:spPr>
      </p:pic>
      <p:pic>
        <p:nvPicPr>
          <p:cNvPr name="Picture 17" id="1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8479623" y="2550425"/>
            <a:ext cx="3141698" cy="2747557"/>
          </a:xfrm>
          <a:prstGeom prst="rect">
            <a:avLst/>
          </a:prstGeom>
        </p:spPr>
      </p:pic>
      <p:pic>
        <p:nvPicPr>
          <p:cNvPr name="Picture 18" id="18"/>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8718446" y="5721723"/>
            <a:ext cx="2664052" cy="2664052"/>
          </a:xfrm>
          <a:prstGeom prst="rect">
            <a:avLst/>
          </a:prstGeom>
        </p:spPr>
      </p:pic>
      <p:pic>
        <p:nvPicPr>
          <p:cNvPr name="Picture 19" id="19"/>
          <p:cNvPicPr>
            <a:picLocks noChangeAspect="true"/>
          </p:cNvPicPr>
          <p:nvPr/>
        </p:nvPicPr>
        <p:blipFill>
          <a:blip r:embed="rId16"/>
          <a:srcRect l="0" t="0" r="0" b="0"/>
          <a:stretch>
            <a:fillRect/>
          </a:stretch>
        </p:blipFill>
        <p:spPr>
          <a:xfrm flipH="false" flipV="false" rot="0">
            <a:off x="2280065" y="6113355"/>
            <a:ext cx="2754583" cy="2754583"/>
          </a:xfrm>
          <a:prstGeom prst="rect">
            <a:avLst/>
          </a:prstGeom>
        </p:spPr>
      </p:pic>
      <p:sp>
        <p:nvSpPr>
          <p:cNvPr name="TextBox 20" id="20"/>
          <p:cNvSpPr txBox="true"/>
          <p:nvPr/>
        </p:nvSpPr>
        <p:spPr>
          <a:xfrm rot="0">
            <a:off x="1170261" y="1428676"/>
            <a:ext cx="7036584" cy="858393"/>
          </a:xfrm>
          <a:prstGeom prst="rect">
            <a:avLst/>
          </a:prstGeom>
        </p:spPr>
        <p:txBody>
          <a:bodyPr anchor="t" rtlCol="false" tIns="0" lIns="0" bIns="0" rIns="0">
            <a:spAutoFit/>
          </a:bodyPr>
          <a:lstStyle/>
          <a:p>
            <a:pPr>
              <a:lnSpc>
                <a:spcPts val="6156"/>
              </a:lnSpc>
            </a:pPr>
            <a:r>
              <a:rPr lang="en-US" sz="5700">
                <a:solidFill>
                  <a:srgbClr val="FFFFFF"/>
                </a:solidFill>
                <a:latin typeface="Blogger Bold"/>
              </a:rPr>
              <a:t>NEED MORE INFO ?</a:t>
            </a:r>
          </a:p>
        </p:txBody>
      </p:sp>
      <p:sp>
        <p:nvSpPr>
          <p:cNvPr name="TextBox 21" id="21"/>
          <p:cNvSpPr txBox="true"/>
          <p:nvPr/>
        </p:nvSpPr>
        <p:spPr>
          <a:xfrm rot="0">
            <a:off x="2280065" y="3712367"/>
            <a:ext cx="3091654" cy="423672"/>
          </a:xfrm>
          <a:prstGeom prst="rect">
            <a:avLst/>
          </a:prstGeom>
        </p:spPr>
        <p:txBody>
          <a:bodyPr anchor="t" rtlCol="false" tIns="0" lIns="0" bIns="0" rIns="0">
            <a:spAutoFit/>
          </a:bodyPr>
          <a:lstStyle/>
          <a:p>
            <a:pPr>
              <a:lnSpc>
                <a:spcPts val="3023"/>
              </a:lnSpc>
            </a:pPr>
            <a:r>
              <a:rPr lang="en-US" sz="2799" u="sng">
                <a:solidFill>
                  <a:srgbClr val="FFFFFF"/>
                </a:solidFill>
                <a:latin typeface="Blogger Bold"/>
                <a:hlinkClick r:id="rId17" tooltip="https://github.com/ZivSimchoni/ETZ_Cocktails"/>
              </a:rPr>
              <a:t>OUR GITHUB LINK</a:t>
            </a:r>
            <a:r>
              <a:rPr lang="en-US" sz="2799">
                <a:solidFill>
                  <a:srgbClr val="FFFFFF"/>
                </a:solidFill>
                <a:latin typeface="Blogger Bold"/>
              </a:rPr>
              <a:t> </a:t>
            </a:r>
          </a:p>
        </p:txBody>
      </p:sp>
      <p:sp>
        <p:nvSpPr>
          <p:cNvPr name="TextBox 22" id="22"/>
          <p:cNvSpPr txBox="true"/>
          <p:nvPr/>
        </p:nvSpPr>
        <p:spPr>
          <a:xfrm rot="0">
            <a:off x="2280065" y="4365890"/>
            <a:ext cx="3880012" cy="423672"/>
          </a:xfrm>
          <a:prstGeom prst="rect">
            <a:avLst/>
          </a:prstGeom>
        </p:spPr>
        <p:txBody>
          <a:bodyPr anchor="t" rtlCol="false" tIns="0" lIns="0" bIns="0" rIns="0">
            <a:spAutoFit/>
          </a:bodyPr>
          <a:lstStyle/>
          <a:p>
            <a:pPr>
              <a:lnSpc>
                <a:spcPts val="3023"/>
              </a:lnSpc>
            </a:pPr>
            <a:r>
              <a:rPr lang="en-US" sz="2799">
                <a:solidFill>
                  <a:srgbClr val="FFFFFF"/>
                </a:solidFill>
                <a:latin typeface="Blogger Bold"/>
              </a:rPr>
              <a:t>Y</a:t>
            </a:r>
            <a:r>
              <a:rPr lang="en-US" sz="2799" u="sng">
                <a:solidFill>
                  <a:srgbClr val="FFFFFF"/>
                </a:solidFill>
                <a:latin typeface="Blogger Bold"/>
                <a:hlinkClick r:id="rId18" tooltip="https://www.youtube.com/watch?v=l-M9B2gUoug"/>
              </a:rPr>
              <a:t>OUTUBE PREVIEW LINK</a:t>
            </a:r>
          </a:p>
        </p:txBody>
      </p:sp>
      <p:sp>
        <p:nvSpPr>
          <p:cNvPr name="TextBox 23" id="23"/>
          <p:cNvSpPr txBox="true"/>
          <p:nvPr/>
        </p:nvSpPr>
        <p:spPr>
          <a:xfrm rot="0">
            <a:off x="2289590" y="5018162"/>
            <a:ext cx="3870487" cy="423672"/>
          </a:xfrm>
          <a:prstGeom prst="rect">
            <a:avLst/>
          </a:prstGeom>
        </p:spPr>
        <p:txBody>
          <a:bodyPr anchor="t" rtlCol="false" tIns="0" lIns="0" bIns="0" rIns="0">
            <a:spAutoFit/>
          </a:bodyPr>
          <a:lstStyle/>
          <a:p>
            <a:pPr>
              <a:lnSpc>
                <a:spcPts val="3023"/>
              </a:lnSpc>
            </a:pPr>
            <a:r>
              <a:rPr lang="en-US" sz="2799" u="sng">
                <a:solidFill>
                  <a:srgbClr val="FFFFFF"/>
                </a:solidFill>
                <a:latin typeface="Blogger Bold"/>
                <a:hlinkClick r:id="rId19" tooltip="https://drive.google.com/drive/folders/1rDIioZ7UJlq3SHsHYYId0GLm1lKTz4st"/>
              </a:rPr>
              <a:t>DRIVE ZIP FILE LINK</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a:off x="0" y="0"/>
            <a:ext cx="18288000" cy="10287000"/>
          </a:xfrm>
          <a:prstGeom prst="rect">
            <a:avLst/>
          </a:prstGeom>
        </p:spPr>
      </p:pic>
      <p:grpSp>
        <p:nvGrpSpPr>
          <p:cNvPr name="Group 3" id="3"/>
          <p:cNvGrpSpPr>
            <a:grpSpLocks noChangeAspect="true"/>
          </p:cNvGrpSpPr>
          <p:nvPr/>
        </p:nvGrpSpPr>
        <p:grpSpPr>
          <a:xfrm rot="0">
            <a:off x="16173062" y="917434"/>
            <a:ext cx="2680079" cy="5302997"/>
            <a:chOff x="0" y="0"/>
            <a:chExt cx="2620010" cy="5184140"/>
          </a:xfrm>
        </p:grpSpPr>
        <p:sp>
          <p:nvSpPr>
            <p:cNvPr name="Freeform 4" id="4"/>
            <p:cNvSpPr/>
            <p:nvPr/>
          </p:nvSpPr>
          <p:spPr>
            <a:xfrm>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5" id="5"/>
            <p:cNvSpPr/>
            <p:nvPr/>
          </p:nvSpPr>
          <p:spPr>
            <a:xfrm>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1985" r="-1985" t="0" b="0"/>
              </a:stretch>
            </a:blipFill>
          </p:spPr>
        </p:sp>
        <p:sp>
          <p:nvSpPr>
            <p:cNvPr name="Freeform 6" id="6"/>
            <p:cNvSpPr/>
            <p:nvPr/>
          </p:nvSpPr>
          <p:spPr>
            <a:xfrm>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7" id="7"/>
            <p:cNvSpPr/>
            <p:nvPr/>
          </p:nvSpPr>
          <p:spPr>
            <a:xfrm>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8" id="8"/>
            <p:cNvSpPr/>
            <p:nvPr/>
          </p:nvSpPr>
          <p:spPr>
            <a:xfrm>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9" id="9"/>
            <p:cNvSpPr/>
            <p:nvPr/>
          </p:nvSpPr>
          <p:spPr>
            <a:xfrm>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0" id="10"/>
            <p:cNvSpPr/>
            <p:nvPr/>
          </p:nvSpPr>
          <p:spPr>
            <a:xfrm>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1" id="11"/>
            <p:cNvSpPr/>
            <p:nvPr/>
          </p:nvSpPr>
          <p:spPr>
            <a:xfrm>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2" id="12"/>
            <p:cNvSpPr/>
            <p:nvPr/>
          </p:nvSpPr>
          <p:spPr>
            <a:xfrm>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13" id="13"/>
          <p:cNvGrpSpPr>
            <a:grpSpLocks noChangeAspect="true"/>
          </p:cNvGrpSpPr>
          <p:nvPr/>
        </p:nvGrpSpPr>
        <p:grpSpPr>
          <a:xfrm rot="0">
            <a:off x="16173062" y="6590742"/>
            <a:ext cx="2680079" cy="5302997"/>
            <a:chOff x="0" y="0"/>
            <a:chExt cx="2620010" cy="5184140"/>
          </a:xfrm>
        </p:grpSpPr>
        <p:sp>
          <p:nvSpPr>
            <p:cNvPr name="Freeform 14" id="14"/>
            <p:cNvSpPr/>
            <p:nvPr/>
          </p:nvSpPr>
          <p:spPr>
            <a:xfrm>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5" id="15"/>
            <p:cNvSpPr/>
            <p:nvPr/>
          </p:nvSpPr>
          <p:spPr>
            <a:xfrm>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1595" r="-1595" t="0" b="0"/>
              </a:stretch>
            </a:blipFill>
          </p:spPr>
        </p:sp>
        <p:sp>
          <p:nvSpPr>
            <p:cNvPr name="Freeform 16" id="16"/>
            <p:cNvSpPr/>
            <p:nvPr/>
          </p:nvSpPr>
          <p:spPr>
            <a:xfrm>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7" id="17"/>
            <p:cNvSpPr/>
            <p:nvPr/>
          </p:nvSpPr>
          <p:spPr>
            <a:xfrm>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8" id="18"/>
            <p:cNvSpPr/>
            <p:nvPr/>
          </p:nvSpPr>
          <p:spPr>
            <a:xfrm>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9" id="19"/>
            <p:cNvSpPr/>
            <p:nvPr/>
          </p:nvSpPr>
          <p:spPr>
            <a:xfrm>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0" id="20"/>
            <p:cNvSpPr/>
            <p:nvPr/>
          </p:nvSpPr>
          <p:spPr>
            <a:xfrm>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1" id="21"/>
            <p:cNvSpPr/>
            <p:nvPr/>
          </p:nvSpPr>
          <p:spPr>
            <a:xfrm>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2" id="22"/>
            <p:cNvSpPr/>
            <p:nvPr/>
          </p:nvSpPr>
          <p:spPr>
            <a:xfrm>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3" id="23"/>
          <p:cNvGrpSpPr>
            <a:grpSpLocks noChangeAspect="true"/>
          </p:cNvGrpSpPr>
          <p:nvPr/>
        </p:nvGrpSpPr>
        <p:grpSpPr>
          <a:xfrm rot="0">
            <a:off x="13033822" y="-1417612"/>
            <a:ext cx="2680079" cy="5302997"/>
            <a:chOff x="0" y="0"/>
            <a:chExt cx="2620010" cy="5184140"/>
          </a:xfrm>
        </p:grpSpPr>
        <p:sp>
          <p:nvSpPr>
            <p:cNvPr name="Freeform 24" id="24"/>
            <p:cNvSpPr/>
            <p:nvPr/>
          </p:nvSpPr>
          <p:spPr>
            <a:xfrm>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5" id="25"/>
            <p:cNvSpPr/>
            <p:nvPr/>
          </p:nvSpPr>
          <p:spPr>
            <a:xfrm>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1392" r="-1392" t="0" b="0"/>
              </a:stretch>
            </a:blipFill>
          </p:spPr>
        </p:sp>
        <p:sp>
          <p:nvSpPr>
            <p:cNvPr name="Freeform 26" id="26"/>
            <p:cNvSpPr/>
            <p:nvPr/>
          </p:nvSpPr>
          <p:spPr>
            <a:xfrm>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7" id="27"/>
            <p:cNvSpPr/>
            <p:nvPr/>
          </p:nvSpPr>
          <p:spPr>
            <a:xfrm>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8" id="28"/>
            <p:cNvSpPr/>
            <p:nvPr/>
          </p:nvSpPr>
          <p:spPr>
            <a:xfrm>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9" id="29"/>
            <p:cNvSpPr/>
            <p:nvPr/>
          </p:nvSpPr>
          <p:spPr>
            <a:xfrm>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0" id="30"/>
            <p:cNvSpPr/>
            <p:nvPr/>
          </p:nvSpPr>
          <p:spPr>
            <a:xfrm>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1" id="31"/>
            <p:cNvSpPr/>
            <p:nvPr/>
          </p:nvSpPr>
          <p:spPr>
            <a:xfrm>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2" id="32"/>
            <p:cNvSpPr/>
            <p:nvPr/>
          </p:nvSpPr>
          <p:spPr>
            <a:xfrm>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33" id="33"/>
          <p:cNvGrpSpPr>
            <a:grpSpLocks noChangeAspect="true"/>
          </p:cNvGrpSpPr>
          <p:nvPr/>
        </p:nvGrpSpPr>
        <p:grpSpPr>
          <a:xfrm rot="0">
            <a:off x="13033822" y="4255696"/>
            <a:ext cx="2680079" cy="5302997"/>
            <a:chOff x="0" y="0"/>
            <a:chExt cx="2620010" cy="5184140"/>
          </a:xfrm>
        </p:grpSpPr>
        <p:sp>
          <p:nvSpPr>
            <p:cNvPr name="Freeform 34" id="34"/>
            <p:cNvSpPr/>
            <p:nvPr/>
          </p:nvSpPr>
          <p:spPr>
            <a:xfrm>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5" id="35"/>
            <p:cNvSpPr/>
            <p:nvPr/>
          </p:nvSpPr>
          <p:spPr>
            <a:xfrm>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1893" r="-1893" t="0" b="0"/>
              </a:stretch>
            </a:blipFill>
          </p:spPr>
        </p:sp>
        <p:sp>
          <p:nvSpPr>
            <p:cNvPr name="Freeform 36" id="36"/>
            <p:cNvSpPr/>
            <p:nvPr/>
          </p:nvSpPr>
          <p:spPr>
            <a:xfrm>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7" id="37"/>
            <p:cNvSpPr/>
            <p:nvPr/>
          </p:nvSpPr>
          <p:spPr>
            <a:xfrm>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8" id="38"/>
            <p:cNvSpPr/>
            <p:nvPr/>
          </p:nvSpPr>
          <p:spPr>
            <a:xfrm>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9" id="39"/>
            <p:cNvSpPr/>
            <p:nvPr/>
          </p:nvSpPr>
          <p:spPr>
            <a:xfrm>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40" id="40"/>
            <p:cNvSpPr/>
            <p:nvPr/>
          </p:nvSpPr>
          <p:spPr>
            <a:xfrm>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41" id="41"/>
            <p:cNvSpPr/>
            <p:nvPr/>
          </p:nvSpPr>
          <p:spPr>
            <a:xfrm>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2" id="42"/>
            <p:cNvSpPr/>
            <p:nvPr/>
          </p:nvSpPr>
          <p:spPr>
            <a:xfrm>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43" id="43"/>
          <p:cNvGrpSpPr>
            <a:grpSpLocks noChangeAspect="true"/>
          </p:cNvGrpSpPr>
          <p:nvPr/>
        </p:nvGrpSpPr>
        <p:grpSpPr>
          <a:xfrm rot="0">
            <a:off x="9826906" y="964039"/>
            <a:ext cx="2680079" cy="5302997"/>
            <a:chOff x="0" y="0"/>
            <a:chExt cx="2620010" cy="5184140"/>
          </a:xfrm>
        </p:grpSpPr>
        <p:sp>
          <p:nvSpPr>
            <p:cNvPr name="Freeform 44" id="44"/>
            <p:cNvSpPr/>
            <p:nvPr/>
          </p:nvSpPr>
          <p:spPr>
            <a:xfrm>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5" id="45"/>
            <p:cNvSpPr/>
            <p:nvPr/>
          </p:nvSpPr>
          <p:spPr>
            <a:xfrm>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1870" r="-1870" t="0" b="0"/>
              </a:stretch>
            </a:blipFill>
          </p:spPr>
        </p:sp>
        <p:sp>
          <p:nvSpPr>
            <p:cNvPr name="Freeform 46" id="46"/>
            <p:cNvSpPr/>
            <p:nvPr/>
          </p:nvSpPr>
          <p:spPr>
            <a:xfrm>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47" id="47"/>
            <p:cNvSpPr/>
            <p:nvPr/>
          </p:nvSpPr>
          <p:spPr>
            <a:xfrm>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48" id="48"/>
            <p:cNvSpPr/>
            <p:nvPr/>
          </p:nvSpPr>
          <p:spPr>
            <a:xfrm>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49" id="49"/>
            <p:cNvSpPr/>
            <p:nvPr/>
          </p:nvSpPr>
          <p:spPr>
            <a:xfrm>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50" id="50"/>
            <p:cNvSpPr/>
            <p:nvPr/>
          </p:nvSpPr>
          <p:spPr>
            <a:xfrm>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51" id="51"/>
            <p:cNvSpPr/>
            <p:nvPr/>
          </p:nvSpPr>
          <p:spPr>
            <a:xfrm>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52" id="52"/>
            <p:cNvSpPr/>
            <p:nvPr/>
          </p:nvSpPr>
          <p:spPr>
            <a:xfrm>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53" id="53"/>
          <p:cNvGrpSpPr>
            <a:grpSpLocks noChangeAspect="true"/>
          </p:cNvGrpSpPr>
          <p:nvPr/>
        </p:nvGrpSpPr>
        <p:grpSpPr>
          <a:xfrm rot="0">
            <a:off x="9826906" y="6637347"/>
            <a:ext cx="2680079" cy="5302997"/>
            <a:chOff x="0" y="0"/>
            <a:chExt cx="2620010" cy="5184140"/>
          </a:xfrm>
        </p:grpSpPr>
        <p:sp>
          <p:nvSpPr>
            <p:cNvPr name="Freeform 54" id="54"/>
            <p:cNvSpPr/>
            <p:nvPr/>
          </p:nvSpPr>
          <p:spPr>
            <a:xfrm>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55" id="55"/>
            <p:cNvSpPr/>
            <p:nvPr/>
          </p:nvSpPr>
          <p:spPr>
            <a:xfrm>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8"/>
              <a:stretch>
                <a:fillRect l="-1392" r="-1392" t="0" b="0"/>
              </a:stretch>
            </a:blipFill>
          </p:spPr>
        </p:sp>
        <p:sp>
          <p:nvSpPr>
            <p:cNvPr name="Freeform 56" id="56"/>
            <p:cNvSpPr/>
            <p:nvPr/>
          </p:nvSpPr>
          <p:spPr>
            <a:xfrm>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57" id="57"/>
            <p:cNvSpPr/>
            <p:nvPr/>
          </p:nvSpPr>
          <p:spPr>
            <a:xfrm>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58" id="58"/>
            <p:cNvSpPr/>
            <p:nvPr/>
          </p:nvSpPr>
          <p:spPr>
            <a:xfrm>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59" id="59"/>
            <p:cNvSpPr/>
            <p:nvPr/>
          </p:nvSpPr>
          <p:spPr>
            <a:xfrm>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60" id="60"/>
            <p:cNvSpPr/>
            <p:nvPr/>
          </p:nvSpPr>
          <p:spPr>
            <a:xfrm>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61" id="61"/>
            <p:cNvSpPr/>
            <p:nvPr/>
          </p:nvSpPr>
          <p:spPr>
            <a:xfrm>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62" id="62"/>
            <p:cNvSpPr/>
            <p:nvPr/>
          </p:nvSpPr>
          <p:spPr>
            <a:xfrm>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pic>
        <p:nvPicPr>
          <p:cNvPr name="Picture 63" id="63"/>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2274082" y="5261366"/>
            <a:ext cx="1111152" cy="277788"/>
          </a:xfrm>
          <a:prstGeom prst="rect">
            <a:avLst/>
          </a:prstGeom>
        </p:spPr>
      </p:pic>
      <p:sp>
        <p:nvSpPr>
          <p:cNvPr name="TextBox 64" id="64"/>
          <p:cNvSpPr txBox="true"/>
          <p:nvPr/>
        </p:nvSpPr>
        <p:spPr>
          <a:xfrm rot="0">
            <a:off x="2274082" y="2895540"/>
            <a:ext cx="6869918" cy="2045670"/>
          </a:xfrm>
          <a:prstGeom prst="rect">
            <a:avLst/>
          </a:prstGeom>
        </p:spPr>
        <p:txBody>
          <a:bodyPr anchor="t" rtlCol="false" tIns="0" lIns="0" bIns="0" rIns="0">
            <a:spAutoFit/>
          </a:bodyPr>
          <a:lstStyle/>
          <a:p>
            <a:pPr>
              <a:lnSpc>
                <a:spcPts val="7632"/>
              </a:lnSpc>
            </a:pPr>
            <a:r>
              <a:rPr lang="en-US" sz="7066">
                <a:solidFill>
                  <a:srgbClr val="FFFFFF"/>
                </a:solidFill>
                <a:latin typeface="Blogger Bold"/>
              </a:rPr>
              <a:t>THANKS FOR</a:t>
            </a:r>
          </a:p>
          <a:p>
            <a:pPr>
              <a:lnSpc>
                <a:spcPts val="7632"/>
              </a:lnSpc>
            </a:pPr>
            <a:r>
              <a:rPr lang="en-US" sz="7066">
                <a:solidFill>
                  <a:srgbClr val="FFFFFF"/>
                </a:solidFill>
                <a:latin typeface="Blogger Bold"/>
              </a:rPr>
              <a:t>WATCHING</a:t>
            </a:r>
          </a:p>
        </p:txBody>
      </p:sp>
      <p:sp>
        <p:nvSpPr>
          <p:cNvPr name="TextBox 65" id="65"/>
          <p:cNvSpPr txBox="true"/>
          <p:nvPr/>
        </p:nvSpPr>
        <p:spPr>
          <a:xfrm rot="0">
            <a:off x="2274082" y="5863004"/>
            <a:ext cx="4041560" cy="885321"/>
          </a:xfrm>
          <a:prstGeom prst="rect">
            <a:avLst/>
          </a:prstGeom>
        </p:spPr>
        <p:txBody>
          <a:bodyPr anchor="t" rtlCol="false" tIns="0" lIns="0" bIns="0" rIns="0">
            <a:spAutoFit/>
          </a:bodyPr>
          <a:lstStyle/>
          <a:p>
            <a:pPr>
              <a:lnSpc>
                <a:spcPts val="3302"/>
              </a:lnSpc>
            </a:pPr>
            <a:r>
              <a:rPr lang="en-US" sz="3058">
                <a:solidFill>
                  <a:srgbClr val="FFFFFF"/>
                </a:solidFill>
                <a:latin typeface="Blogger"/>
              </a:rPr>
              <a:t>ETZ COCKTAILS APP FOUNDERS.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3370734" y="-185043"/>
            <a:ext cx="4502802" cy="5243438"/>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4004962" y="-1020721"/>
            <a:ext cx="4509357" cy="5243438"/>
          </a:xfrm>
          <a:prstGeom prst="rect">
            <a:avLst/>
          </a:prstGeom>
        </p:spPr>
      </p:pic>
      <p:pic>
        <p:nvPicPr>
          <p:cNvPr name="Picture 5" id="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807461" y="3562626"/>
            <a:ext cx="1111152" cy="277788"/>
          </a:xfrm>
          <a:prstGeom prst="rect">
            <a:avLst/>
          </a:prstGeom>
        </p:spPr>
      </p:pic>
      <p:pic>
        <p:nvPicPr>
          <p:cNvPr name="Picture 6" id="6"/>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12619521" y="5540508"/>
            <a:ext cx="2770881" cy="4130040"/>
          </a:xfrm>
          <a:prstGeom prst="rect">
            <a:avLst/>
          </a:prstGeom>
        </p:spPr>
      </p:pic>
      <p:sp>
        <p:nvSpPr>
          <p:cNvPr name="TextBox 7" id="7"/>
          <p:cNvSpPr txBox="true"/>
          <p:nvPr/>
        </p:nvSpPr>
        <p:spPr>
          <a:xfrm rot="0">
            <a:off x="1807461" y="1702458"/>
            <a:ext cx="7336539" cy="1639443"/>
          </a:xfrm>
          <a:prstGeom prst="rect">
            <a:avLst/>
          </a:prstGeom>
        </p:spPr>
        <p:txBody>
          <a:bodyPr anchor="t" rtlCol="false" tIns="0" lIns="0" bIns="0" rIns="0">
            <a:spAutoFit/>
          </a:bodyPr>
          <a:lstStyle/>
          <a:p>
            <a:pPr>
              <a:lnSpc>
                <a:spcPts val="6156"/>
              </a:lnSpc>
            </a:pPr>
            <a:r>
              <a:rPr lang="en-US" sz="5700">
                <a:solidFill>
                  <a:srgbClr val="FFFFFF"/>
                </a:solidFill>
                <a:latin typeface="Blogger Bold"/>
              </a:rPr>
              <a:t>FIRST, </a:t>
            </a:r>
          </a:p>
          <a:p>
            <a:pPr>
              <a:lnSpc>
                <a:spcPts val="6156"/>
              </a:lnSpc>
            </a:pPr>
            <a:r>
              <a:rPr lang="en-US" sz="5700">
                <a:solidFill>
                  <a:srgbClr val="FFFFFF"/>
                </a:solidFill>
                <a:latin typeface="Blogger Bold"/>
              </a:rPr>
              <a:t>WHAT IS A COCKTAIL?</a:t>
            </a:r>
          </a:p>
        </p:txBody>
      </p:sp>
      <p:sp>
        <p:nvSpPr>
          <p:cNvPr name="TextBox 8" id="8"/>
          <p:cNvSpPr txBox="true"/>
          <p:nvPr/>
        </p:nvSpPr>
        <p:spPr>
          <a:xfrm rot="0">
            <a:off x="1807461" y="4175092"/>
            <a:ext cx="5854204" cy="4177665"/>
          </a:xfrm>
          <a:prstGeom prst="rect">
            <a:avLst/>
          </a:prstGeom>
        </p:spPr>
        <p:txBody>
          <a:bodyPr anchor="t" rtlCol="false" tIns="0" lIns="0" bIns="0" rIns="0">
            <a:spAutoFit/>
          </a:bodyPr>
          <a:lstStyle/>
          <a:p>
            <a:pPr>
              <a:lnSpc>
                <a:spcPts val="3360"/>
              </a:lnSpc>
            </a:pPr>
            <a:r>
              <a:rPr lang="en-US" sz="2400">
                <a:solidFill>
                  <a:srgbClr val="FFFFFF"/>
                </a:solidFill>
                <a:latin typeface="Source Sans Pro"/>
              </a:rPr>
              <a:t>A cocktail is an alcoholic mixed drink. Most commonly, cocktails are either a single spirit or combination of spirits, mixed with other ingredients such as juices, flavored syrups, tonic water, shrubs, and bitters.</a:t>
            </a:r>
          </a:p>
          <a:p>
            <a:pPr>
              <a:lnSpc>
                <a:spcPts val="3360"/>
              </a:lnSpc>
            </a:pPr>
            <a:r>
              <a:rPr lang="en-US" sz="2400">
                <a:solidFill>
                  <a:srgbClr val="FFFFFF"/>
                </a:solidFill>
                <a:latin typeface="Source Sans Pro"/>
              </a:rPr>
              <a:t>In modern times, the term cocktail has also come to refer to any mixed drink that contains three or more ingredients, without a spirit.</a:t>
            </a:r>
          </a:p>
          <a:p>
            <a:pPr>
              <a:lnSpc>
                <a:spcPts val="3360"/>
              </a:lnSpc>
            </a:pPr>
            <a:r>
              <a:rPr lang="en-US" sz="2400">
                <a:solidFill>
                  <a:srgbClr val="FFFFFF"/>
                </a:solidFill>
                <a:latin typeface="Source Sans Pro"/>
              </a:rPr>
              <a:t>(check </a:t>
            </a:r>
            <a:r>
              <a:rPr lang="en-US" sz="2400" u="sng">
                <a:solidFill>
                  <a:srgbClr val="74DFF6"/>
                </a:solidFill>
                <a:latin typeface="Source Sans Pro"/>
                <a:hlinkClick r:id="rId11" tooltip="https://en.wikipedia.org/wiki/Cocktail"/>
              </a:rPr>
              <a:t>Wiki Link</a:t>
            </a:r>
            <a:r>
              <a:rPr lang="en-US" sz="2400">
                <a:solidFill>
                  <a:srgbClr val="74DFF6"/>
                </a:solidFill>
                <a:latin typeface="Source Sans Pro"/>
              </a:rPr>
              <a:t> </a:t>
            </a:r>
            <a:r>
              <a:rPr lang="en-US" sz="2400">
                <a:solidFill>
                  <a:srgbClr val="FFFFFF"/>
                </a:solidFill>
                <a:latin typeface="Source Sans Pro"/>
              </a:rPr>
              <a:t>for more information)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693687" y="2478683"/>
            <a:ext cx="1111152" cy="277788"/>
          </a:xfrm>
          <a:prstGeom prst="rect">
            <a:avLst/>
          </a:prstGeom>
        </p:spPr>
      </p:pic>
      <p:grpSp>
        <p:nvGrpSpPr>
          <p:cNvPr name="Group 4" id="4"/>
          <p:cNvGrpSpPr/>
          <p:nvPr/>
        </p:nvGrpSpPr>
        <p:grpSpPr>
          <a:xfrm rot="0">
            <a:off x="5934935" y="3784650"/>
            <a:ext cx="6344455" cy="4720844"/>
            <a:chOff x="0" y="0"/>
            <a:chExt cx="8459273" cy="6294459"/>
          </a:xfrm>
        </p:grpSpPr>
        <p:sp>
          <p:nvSpPr>
            <p:cNvPr name="TextBox 5" id="5"/>
            <p:cNvSpPr txBox="true"/>
            <p:nvPr/>
          </p:nvSpPr>
          <p:spPr>
            <a:xfrm rot="0">
              <a:off x="0" y="3512143"/>
              <a:ext cx="6063457" cy="1072896"/>
            </a:xfrm>
            <a:prstGeom prst="rect">
              <a:avLst/>
            </a:prstGeom>
          </p:spPr>
          <p:txBody>
            <a:bodyPr anchor="t" rtlCol="false" tIns="0" lIns="0" bIns="0" rIns="0">
              <a:spAutoFit/>
            </a:bodyPr>
            <a:lstStyle/>
            <a:p>
              <a:pPr>
                <a:lnSpc>
                  <a:spcPts val="3023"/>
                </a:lnSpc>
              </a:pPr>
              <a:r>
                <a:rPr lang="en-US" sz="2799">
                  <a:solidFill>
                    <a:srgbClr val="FFFFFF"/>
                  </a:solidFill>
                  <a:latin typeface="Blogger"/>
                </a:rPr>
                <a:t>AS HIS NICKNAME SUGGESTS - GIN &amp; TONIC</a:t>
              </a:r>
            </a:p>
          </p:txBody>
        </p:sp>
        <p:sp>
          <p:nvSpPr>
            <p:cNvPr name="TextBox 6" id="6"/>
            <p:cNvSpPr txBox="true"/>
            <p:nvPr/>
          </p:nvSpPr>
          <p:spPr>
            <a:xfrm rot="0">
              <a:off x="0" y="4651714"/>
              <a:ext cx="8459273" cy="1642745"/>
            </a:xfrm>
            <a:prstGeom prst="rect">
              <a:avLst/>
            </a:prstGeom>
          </p:spPr>
          <p:txBody>
            <a:bodyPr anchor="t" rtlCol="false" tIns="0" lIns="0" bIns="0" rIns="0">
              <a:spAutoFit/>
            </a:bodyPr>
            <a:lstStyle/>
            <a:p>
              <a:pPr>
                <a:lnSpc>
                  <a:spcPts val="3360"/>
                </a:lnSpc>
              </a:pPr>
              <a:r>
                <a:rPr lang="en-US" sz="2400">
                  <a:solidFill>
                    <a:srgbClr val="FFFFFF"/>
                  </a:solidFill>
                  <a:latin typeface="Source Sans Pro"/>
                </a:rPr>
                <a:t>A gin and tonic is a highball cocktail made with gin and tonic water poured over a large amount of ice usually with cucamber or lemon garnish.</a:t>
              </a:r>
            </a:p>
          </p:txBody>
        </p:sp>
        <p:sp>
          <p:nvSpPr>
            <p:cNvPr name="TextBox 7" id="7"/>
            <p:cNvSpPr txBox="true"/>
            <p:nvPr/>
          </p:nvSpPr>
          <p:spPr>
            <a:xfrm rot="0">
              <a:off x="0" y="19050"/>
              <a:ext cx="6063457" cy="3373526"/>
            </a:xfrm>
            <a:prstGeom prst="rect">
              <a:avLst/>
            </a:prstGeom>
          </p:spPr>
          <p:txBody>
            <a:bodyPr anchor="t" rtlCol="false" tIns="0" lIns="0" bIns="0" rIns="0">
              <a:spAutoFit/>
            </a:bodyPr>
            <a:lstStyle/>
            <a:p>
              <a:pPr>
                <a:lnSpc>
                  <a:spcPts val="9562"/>
                </a:lnSpc>
              </a:pPr>
              <a:r>
                <a:rPr lang="en-US" sz="8853">
                  <a:solidFill>
                    <a:srgbClr val="FFFFFF"/>
                  </a:solidFill>
                  <a:latin typeface="Blogger Bold"/>
                </a:rPr>
                <a:t>TONY HASSON</a:t>
              </a:r>
            </a:p>
          </p:txBody>
        </p:sp>
      </p:grpSp>
      <p:pic>
        <p:nvPicPr>
          <p:cNvPr name="Picture 8" id="8"/>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6420219" y="-482340"/>
            <a:ext cx="1867781" cy="2171838"/>
          </a:xfrm>
          <a:prstGeom prst="rect">
            <a:avLst/>
          </a:prstGeom>
        </p:spPr>
      </p:pic>
      <p:pic>
        <p:nvPicPr>
          <p:cNvPr name="Picture 9" id="9"/>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6157522" y="-136201"/>
            <a:ext cx="1865066" cy="2171838"/>
          </a:xfrm>
          <a:prstGeom prst="rect">
            <a:avLst/>
          </a:prstGeom>
        </p:spPr>
      </p:pic>
      <p:pic>
        <p:nvPicPr>
          <p:cNvPr name="Picture 10" id="10"/>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3919895" y="3306389"/>
            <a:ext cx="1616658" cy="1837111"/>
          </a:xfrm>
          <a:prstGeom prst="rect">
            <a:avLst/>
          </a:prstGeom>
        </p:spPr>
      </p:pic>
      <p:pic>
        <p:nvPicPr>
          <p:cNvPr name="Picture 11" id="11"/>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10475894" y="3306389"/>
            <a:ext cx="1000082" cy="2200180"/>
          </a:xfrm>
          <a:prstGeom prst="rect">
            <a:avLst/>
          </a:prstGeom>
        </p:spPr>
      </p:pic>
      <p:pic>
        <p:nvPicPr>
          <p:cNvPr name="Picture 12" id="12"/>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0">
            <a:off x="14411507" y="2827861"/>
            <a:ext cx="1391551" cy="2057400"/>
          </a:xfrm>
          <a:prstGeom prst="rect">
            <a:avLst/>
          </a:prstGeom>
        </p:spPr>
      </p:pic>
      <p:sp>
        <p:nvSpPr>
          <p:cNvPr name="TextBox 13" id="13"/>
          <p:cNvSpPr txBox="true"/>
          <p:nvPr/>
        </p:nvSpPr>
        <p:spPr>
          <a:xfrm rot="0">
            <a:off x="674637" y="632050"/>
            <a:ext cx="6490517" cy="1639443"/>
          </a:xfrm>
          <a:prstGeom prst="rect">
            <a:avLst/>
          </a:prstGeom>
        </p:spPr>
        <p:txBody>
          <a:bodyPr anchor="t" rtlCol="false" tIns="0" lIns="0" bIns="0" rIns="0">
            <a:spAutoFit/>
          </a:bodyPr>
          <a:lstStyle/>
          <a:p>
            <a:pPr>
              <a:lnSpc>
                <a:spcPts val="6156"/>
              </a:lnSpc>
            </a:pPr>
            <a:r>
              <a:rPr lang="en-US" sz="5700">
                <a:solidFill>
                  <a:srgbClr val="FFFFFF"/>
                </a:solidFill>
                <a:latin typeface="Blogger Bold"/>
              </a:rPr>
              <a:t>TEAM MEMBERS FAVORITE COCKTAIL</a:t>
            </a:r>
          </a:p>
        </p:txBody>
      </p:sp>
      <p:grpSp>
        <p:nvGrpSpPr>
          <p:cNvPr name="Group 14" id="14"/>
          <p:cNvGrpSpPr/>
          <p:nvPr/>
        </p:nvGrpSpPr>
        <p:grpSpPr>
          <a:xfrm rot="0">
            <a:off x="674637" y="3784650"/>
            <a:ext cx="5193624" cy="5139944"/>
            <a:chOff x="0" y="0"/>
            <a:chExt cx="6924832" cy="6853259"/>
          </a:xfrm>
        </p:grpSpPr>
        <p:sp>
          <p:nvSpPr>
            <p:cNvPr name="TextBox 15" id="15"/>
            <p:cNvSpPr txBox="true"/>
            <p:nvPr/>
          </p:nvSpPr>
          <p:spPr>
            <a:xfrm rot="0">
              <a:off x="2185" y="3512143"/>
              <a:ext cx="3462416" cy="1072896"/>
            </a:xfrm>
            <a:prstGeom prst="rect">
              <a:avLst/>
            </a:prstGeom>
          </p:spPr>
          <p:txBody>
            <a:bodyPr anchor="t" rtlCol="false" tIns="0" lIns="0" bIns="0" rIns="0">
              <a:spAutoFit/>
            </a:bodyPr>
            <a:lstStyle/>
            <a:p>
              <a:pPr>
                <a:lnSpc>
                  <a:spcPts val="3023"/>
                </a:lnSpc>
              </a:pPr>
              <a:r>
                <a:rPr lang="en-US" sz="2799">
                  <a:solidFill>
                    <a:srgbClr val="FFFFFF"/>
                  </a:solidFill>
                  <a:latin typeface="Blogger Bold"/>
                </a:rPr>
                <a:t>CLASSICAL GUY - OLD FASHIONED</a:t>
              </a:r>
            </a:p>
          </p:txBody>
        </p:sp>
        <p:sp>
          <p:nvSpPr>
            <p:cNvPr name="TextBox 16" id="16"/>
            <p:cNvSpPr txBox="true"/>
            <p:nvPr/>
          </p:nvSpPr>
          <p:spPr>
            <a:xfrm rot="0">
              <a:off x="0" y="4651714"/>
              <a:ext cx="6924832" cy="2201545"/>
            </a:xfrm>
            <a:prstGeom prst="rect">
              <a:avLst/>
            </a:prstGeom>
          </p:spPr>
          <p:txBody>
            <a:bodyPr anchor="t" rtlCol="false" tIns="0" lIns="0" bIns="0" rIns="0">
              <a:spAutoFit/>
            </a:bodyPr>
            <a:lstStyle/>
            <a:p>
              <a:pPr>
                <a:lnSpc>
                  <a:spcPts val="3360"/>
                </a:lnSpc>
              </a:pPr>
              <a:r>
                <a:rPr lang="en-US" sz="2400">
                  <a:solidFill>
                    <a:srgbClr val="FFFFFF"/>
                  </a:solidFill>
                  <a:latin typeface="Source Sans Pro"/>
                </a:rPr>
                <a:t>The old fashioned is a cocktail made by muddling sugar with bitters and water, adding whiskey, and garnishing with an orange slice.</a:t>
              </a:r>
            </a:p>
          </p:txBody>
        </p:sp>
        <p:sp>
          <p:nvSpPr>
            <p:cNvPr name="TextBox 17" id="17"/>
            <p:cNvSpPr txBox="true"/>
            <p:nvPr/>
          </p:nvSpPr>
          <p:spPr>
            <a:xfrm rot="0">
              <a:off x="2185" y="19050"/>
              <a:ext cx="5309746" cy="3373526"/>
            </a:xfrm>
            <a:prstGeom prst="rect">
              <a:avLst/>
            </a:prstGeom>
          </p:spPr>
          <p:txBody>
            <a:bodyPr anchor="t" rtlCol="false" tIns="0" lIns="0" bIns="0" rIns="0">
              <a:spAutoFit/>
            </a:bodyPr>
            <a:lstStyle/>
            <a:p>
              <a:pPr>
                <a:lnSpc>
                  <a:spcPts val="9562"/>
                </a:lnSpc>
              </a:pPr>
              <a:r>
                <a:rPr lang="en-US" sz="8853">
                  <a:solidFill>
                    <a:srgbClr val="FFFFFF"/>
                  </a:solidFill>
                  <a:latin typeface="Blogger Bold"/>
                </a:rPr>
                <a:t>EYTAN RAHLIN</a:t>
              </a:r>
            </a:p>
          </p:txBody>
        </p:sp>
      </p:grpSp>
      <p:grpSp>
        <p:nvGrpSpPr>
          <p:cNvPr name="Group 18" id="18"/>
          <p:cNvGrpSpPr/>
          <p:nvPr/>
        </p:nvGrpSpPr>
        <p:grpSpPr>
          <a:xfrm rot="0">
            <a:off x="12346065" y="3784650"/>
            <a:ext cx="5522433" cy="5092319"/>
            <a:chOff x="0" y="0"/>
            <a:chExt cx="7363244" cy="6789759"/>
          </a:xfrm>
        </p:grpSpPr>
        <p:sp>
          <p:nvSpPr>
            <p:cNvPr name="TextBox 19" id="19"/>
            <p:cNvSpPr txBox="true"/>
            <p:nvPr/>
          </p:nvSpPr>
          <p:spPr>
            <a:xfrm rot="0">
              <a:off x="0" y="3512143"/>
              <a:ext cx="6888737" cy="1072896"/>
            </a:xfrm>
            <a:prstGeom prst="rect">
              <a:avLst/>
            </a:prstGeom>
          </p:spPr>
          <p:txBody>
            <a:bodyPr anchor="t" rtlCol="false" tIns="0" lIns="0" bIns="0" rIns="0">
              <a:spAutoFit/>
            </a:bodyPr>
            <a:lstStyle/>
            <a:p>
              <a:pPr>
                <a:lnSpc>
                  <a:spcPts val="3023"/>
                </a:lnSpc>
              </a:pPr>
              <a:r>
                <a:rPr lang="en-US" sz="2799">
                  <a:solidFill>
                    <a:srgbClr val="FFFFFF"/>
                  </a:solidFill>
                  <a:latin typeface="Blogger"/>
                </a:rPr>
                <a:t>TRADITIONAL AND REFRESHING -</a:t>
              </a:r>
            </a:p>
            <a:p>
              <a:pPr>
                <a:lnSpc>
                  <a:spcPts val="3023"/>
                </a:lnSpc>
              </a:pPr>
              <a:r>
                <a:rPr lang="en-US" sz="2799">
                  <a:solidFill>
                    <a:srgbClr val="FFFFFF"/>
                  </a:solidFill>
                  <a:latin typeface="Blogger"/>
                </a:rPr>
                <a:t>MOJITO</a:t>
              </a:r>
            </a:p>
          </p:txBody>
        </p:sp>
        <p:sp>
          <p:nvSpPr>
            <p:cNvPr name="TextBox 20" id="20"/>
            <p:cNvSpPr txBox="true"/>
            <p:nvPr/>
          </p:nvSpPr>
          <p:spPr>
            <a:xfrm rot="0">
              <a:off x="0" y="4588214"/>
              <a:ext cx="7363244" cy="2201545"/>
            </a:xfrm>
            <a:prstGeom prst="rect">
              <a:avLst/>
            </a:prstGeom>
          </p:spPr>
          <p:txBody>
            <a:bodyPr anchor="t" rtlCol="false" tIns="0" lIns="0" bIns="0" rIns="0">
              <a:spAutoFit/>
            </a:bodyPr>
            <a:lstStyle/>
            <a:p>
              <a:pPr>
                <a:lnSpc>
                  <a:spcPts val="3360"/>
                </a:lnSpc>
              </a:pPr>
              <a:r>
                <a:rPr lang="en-US" sz="2400">
                  <a:solidFill>
                    <a:srgbClr val="FFFFFF"/>
                  </a:solidFill>
                  <a:latin typeface="Source Sans Pro"/>
                </a:rPr>
                <a:t>The mojito is the epitome of the refreshing cocktail, stripped down to just the bare essentials of rum, lime juice, sugar, soda water, and mint. </a:t>
              </a:r>
            </a:p>
          </p:txBody>
        </p:sp>
        <p:sp>
          <p:nvSpPr>
            <p:cNvPr name="TextBox 21" id="21"/>
            <p:cNvSpPr txBox="true"/>
            <p:nvPr/>
          </p:nvSpPr>
          <p:spPr>
            <a:xfrm rot="0">
              <a:off x="0" y="19050"/>
              <a:ext cx="6371254" cy="3373526"/>
            </a:xfrm>
            <a:prstGeom prst="rect">
              <a:avLst/>
            </a:prstGeom>
          </p:spPr>
          <p:txBody>
            <a:bodyPr anchor="t" rtlCol="false" tIns="0" lIns="0" bIns="0" rIns="0">
              <a:spAutoFit/>
            </a:bodyPr>
            <a:lstStyle/>
            <a:p>
              <a:pPr>
                <a:lnSpc>
                  <a:spcPts val="9562"/>
                </a:lnSpc>
              </a:pPr>
              <a:r>
                <a:rPr lang="en-US" sz="8853">
                  <a:solidFill>
                    <a:srgbClr val="FFFFFF"/>
                  </a:solidFill>
                  <a:latin typeface="Blogger Bold"/>
                </a:rPr>
                <a:t>ZIV SIMCHONI</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9144000" y="7080787"/>
            <a:ext cx="1111152" cy="277788"/>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634227" y="-733938"/>
            <a:ext cx="4509357" cy="5243438"/>
          </a:xfrm>
          <a:prstGeom prst="rect">
            <a:avLst/>
          </a:prstGeom>
        </p:spPr>
      </p:pic>
      <p:pic>
        <p:nvPicPr>
          <p:cNvPr name="Picture 5" id="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0" y="101740"/>
            <a:ext cx="4502802" cy="5243438"/>
          </a:xfrm>
          <a:prstGeom prst="rect">
            <a:avLst/>
          </a:prstGeom>
        </p:spPr>
      </p:pic>
      <p:pic>
        <p:nvPicPr>
          <p:cNvPr name="Picture 6" id="6"/>
          <p:cNvPicPr>
            <a:picLocks noChangeAspect="true"/>
          </p:cNvPicPr>
          <p:nvPr/>
        </p:nvPicPr>
        <p:blipFill>
          <a:blip r:embed="rId9"/>
          <a:srcRect l="0" t="0" r="0" b="0"/>
          <a:stretch>
            <a:fillRect/>
          </a:stretch>
        </p:blipFill>
        <p:spPr>
          <a:xfrm flipH="false" flipV="false" rot="0">
            <a:off x="888569" y="733412"/>
            <a:ext cx="7926359" cy="5280937"/>
          </a:xfrm>
          <a:prstGeom prst="rect">
            <a:avLst/>
          </a:prstGeom>
        </p:spPr>
      </p:pic>
      <p:sp>
        <p:nvSpPr>
          <p:cNvPr name="TextBox 7" id="7"/>
          <p:cNvSpPr txBox="true"/>
          <p:nvPr/>
        </p:nvSpPr>
        <p:spPr>
          <a:xfrm rot="0">
            <a:off x="9368878" y="308978"/>
            <a:ext cx="6576662" cy="858393"/>
          </a:xfrm>
          <a:prstGeom prst="rect">
            <a:avLst/>
          </a:prstGeom>
        </p:spPr>
        <p:txBody>
          <a:bodyPr anchor="t" rtlCol="false" tIns="0" lIns="0" bIns="0" rIns="0">
            <a:spAutoFit/>
          </a:bodyPr>
          <a:lstStyle/>
          <a:p>
            <a:pPr>
              <a:lnSpc>
                <a:spcPts val="6156"/>
              </a:lnSpc>
            </a:pPr>
            <a:r>
              <a:rPr lang="en-US" sz="5700">
                <a:solidFill>
                  <a:srgbClr val="FFFFFF"/>
                </a:solidFill>
                <a:latin typeface="Blogger Bold"/>
              </a:rPr>
              <a:t>APP SUMMARY</a:t>
            </a:r>
          </a:p>
        </p:txBody>
      </p:sp>
      <p:pic>
        <p:nvPicPr>
          <p:cNvPr name="Picture 8" id="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9368878" y="1028477"/>
            <a:ext cx="1111152" cy="277788"/>
          </a:xfrm>
          <a:prstGeom prst="rect">
            <a:avLst/>
          </a:prstGeom>
        </p:spPr>
      </p:pic>
      <p:pic>
        <p:nvPicPr>
          <p:cNvPr name="Picture 9" id="9"/>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184276" y="7512885"/>
            <a:ext cx="1111152" cy="277788"/>
          </a:xfrm>
          <a:prstGeom prst="rect">
            <a:avLst/>
          </a:prstGeom>
        </p:spPr>
      </p:pic>
      <p:pic>
        <p:nvPicPr>
          <p:cNvPr name="Picture 10" id="10"/>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184276" y="1028700"/>
            <a:ext cx="1270940" cy="1280250"/>
          </a:xfrm>
          <a:prstGeom prst="rect">
            <a:avLst/>
          </a:prstGeom>
        </p:spPr>
      </p:pic>
      <p:sp>
        <p:nvSpPr>
          <p:cNvPr name="TextBox 11" id="11"/>
          <p:cNvSpPr txBox="true"/>
          <p:nvPr/>
        </p:nvSpPr>
        <p:spPr>
          <a:xfrm rot="0">
            <a:off x="9144000" y="6240072"/>
            <a:ext cx="6576662" cy="858393"/>
          </a:xfrm>
          <a:prstGeom prst="rect">
            <a:avLst/>
          </a:prstGeom>
        </p:spPr>
        <p:txBody>
          <a:bodyPr anchor="t" rtlCol="false" tIns="0" lIns="0" bIns="0" rIns="0">
            <a:spAutoFit/>
          </a:bodyPr>
          <a:lstStyle/>
          <a:p>
            <a:pPr>
              <a:lnSpc>
                <a:spcPts val="6156"/>
              </a:lnSpc>
            </a:pPr>
            <a:r>
              <a:rPr lang="en-US" sz="5700">
                <a:solidFill>
                  <a:srgbClr val="FFFFFF"/>
                </a:solidFill>
                <a:latin typeface="Blogger Bold"/>
              </a:rPr>
              <a:t>WHY THIS IDEA?</a:t>
            </a:r>
          </a:p>
        </p:txBody>
      </p:sp>
      <p:sp>
        <p:nvSpPr>
          <p:cNvPr name="TextBox 12" id="12"/>
          <p:cNvSpPr txBox="true"/>
          <p:nvPr/>
        </p:nvSpPr>
        <p:spPr>
          <a:xfrm rot="0">
            <a:off x="9144000" y="7587175"/>
            <a:ext cx="8775352" cy="2283843"/>
          </a:xfrm>
          <a:prstGeom prst="rect">
            <a:avLst/>
          </a:prstGeom>
        </p:spPr>
        <p:txBody>
          <a:bodyPr anchor="t" rtlCol="false" tIns="0" lIns="0" bIns="0" rIns="0">
            <a:spAutoFit/>
          </a:bodyPr>
          <a:lstStyle/>
          <a:p>
            <a:pPr>
              <a:lnSpc>
                <a:spcPts val="3693"/>
              </a:lnSpc>
            </a:pPr>
            <a:r>
              <a:rPr lang="en-US" sz="2637">
                <a:solidFill>
                  <a:srgbClr val="FFFFFF"/>
                </a:solidFill>
                <a:latin typeface="Source Sans Pro"/>
              </a:rPr>
              <a:t>We were inspired to create ETZ Cocktails because of our shared passion for cocktails. Our goal is to provide a platform for all cocktail enthusiasts to discover, create, and save their favorite drinks with ease.</a:t>
            </a:r>
          </a:p>
          <a:p>
            <a:pPr>
              <a:lnSpc>
                <a:spcPts val="3693"/>
              </a:lnSpc>
            </a:pPr>
          </a:p>
        </p:txBody>
      </p:sp>
      <p:sp>
        <p:nvSpPr>
          <p:cNvPr name="TextBox 13" id="13"/>
          <p:cNvSpPr txBox="true"/>
          <p:nvPr/>
        </p:nvSpPr>
        <p:spPr>
          <a:xfrm rot="0">
            <a:off x="9368878" y="1534865"/>
            <a:ext cx="8577273" cy="4181147"/>
          </a:xfrm>
          <a:prstGeom prst="rect">
            <a:avLst/>
          </a:prstGeom>
        </p:spPr>
        <p:txBody>
          <a:bodyPr anchor="t" rtlCol="false" tIns="0" lIns="0" bIns="0" rIns="0">
            <a:spAutoFit/>
          </a:bodyPr>
          <a:lstStyle/>
          <a:p>
            <a:pPr algn="l" marL="0" indent="0" lvl="0">
              <a:lnSpc>
                <a:spcPts val="3693"/>
              </a:lnSpc>
              <a:spcBef>
                <a:spcPct val="0"/>
              </a:spcBef>
            </a:pPr>
            <a:r>
              <a:rPr lang="en-US" sz="2637" u="none">
                <a:solidFill>
                  <a:srgbClr val="FFFFFF"/>
                </a:solidFill>
                <a:latin typeface="Source Sans Pro"/>
              </a:rPr>
              <a:t>The app idea is for ETZ Cocktails, a platform that allows cocktail enthusiasts to discover, save, and favorite drinks. The app provides access to a vast database of cocktail recipes, which users can easily search by name or ingredient, view detailed instructions, and save their favorite recipes all in one place. With its user-friendly design and comprehensive features, ETZ Cocktails streamlines the cocktail-making process and makes it easier for users to create delicious drinks. </a:t>
            </a:r>
          </a:p>
        </p:txBody>
      </p:sp>
      <p:sp>
        <p:nvSpPr>
          <p:cNvPr name="TextBox 14" id="14"/>
          <p:cNvSpPr txBox="true"/>
          <p:nvPr/>
        </p:nvSpPr>
        <p:spPr>
          <a:xfrm rot="0">
            <a:off x="1184276" y="8003157"/>
            <a:ext cx="6872369" cy="1855023"/>
          </a:xfrm>
          <a:prstGeom prst="rect">
            <a:avLst/>
          </a:prstGeom>
        </p:spPr>
        <p:txBody>
          <a:bodyPr anchor="t" rtlCol="false" tIns="0" lIns="0" bIns="0" rIns="0">
            <a:spAutoFit/>
          </a:bodyPr>
          <a:lstStyle/>
          <a:p>
            <a:pPr algn="l" marL="0" indent="0" lvl="0">
              <a:lnSpc>
                <a:spcPts val="3693"/>
              </a:lnSpc>
              <a:spcBef>
                <a:spcPct val="0"/>
              </a:spcBef>
            </a:pPr>
            <a:r>
              <a:rPr lang="en-US" sz="2637" u="none">
                <a:solidFill>
                  <a:srgbClr val="FFFFFF"/>
                </a:solidFill>
                <a:latin typeface="Source Sans Pro"/>
              </a:rPr>
              <a:t>The goal of the app is to bring the joy of cocktail-making to everyone and provide an easy-to-use platform for discovering and managing cocktail recipes.</a:t>
            </a:r>
          </a:p>
        </p:txBody>
      </p:sp>
      <p:sp>
        <p:nvSpPr>
          <p:cNvPr name="TextBox 15" id="15"/>
          <p:cNvSpPr txBox="true"/>
          <p:nvPr/>
        </p:nvSpPr>
        <p:spPr>
          <a:xfrm rot="0">
            <a:off x="1184276" y="6672170"/>
            <a:ext cx="6576662" cy="858393"/>
          </a:xfrm>
          <a:prstGeom prst="rect">
            <a:avLst/>
          </a:prstGeom>
        </p:spPr>
        <p:txBody>
          <a:bodyPr anchor="t" rtlCol="false" tIns="0" lIns="0" bIns="0" rIns="0">
            <a:spAutoFit/>
          </a:bodyPr>
          <a:lstStyle/>
          <a:p>
            <a:pPr>
              <a:lnSpc>
                <a:spcPts val="6156"/>
              </a:lnSpc>
            </a:pPr>
            <a:r>
              <a:rPr lang="en-US" sz="5700">
                <a:solidFill>
                  <a:srgbClr val="FFFFFF"/>
                </a:solidFill>
                <a:latin typeface="Blogger Bold"/>
              </a:rPr>
              <a:t>APP GOAL</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4665" y="-853834"/>
            <a:ext cx="1867781" cy="2171838"/>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267363" y="-507695"/>
            <a:ext cx="1865066" cy="2171838"/>
          </a:xfrm>
          <a:prstGeom prst="rect">
            <a:avLst/>
          </a:prstGeom>
        </p:spPr>
      </p:pic>
      <p:pic>
        <p:nvPicPr>
          <p:cNvPr name="Picture 5" id="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8588424" y="2460058"/>
            <a:ext cx="1111152" cy="277788"/>
          </a:xfrm>
          <a:prstGeom prst="rect">
            <a:avLst/>
          </a:prstGeom>
        </p:spPr>
      </p:pic>
      <p:grpSp>
        <p:nvGrpSpPr>
          <p:cNvPr name="Group 6" id="6"/>
          <p:cNvGrpSpPr>
            <a:grpSpLocks noChangeAspect="true"/>
          </p:cNvGrpSpPr>
          <p:nvPr/>
        </p:nvGrpSpPr>
        <p:grpSpPr>
          <a:xfrm rot="0">
            <a:off x="4973995" y="5423902"/>
            <a:ext cx="3108461" cy="6150625"/>
            <a:chOff x="0" y="0"/>
            <a:chExt cx="2620010" cy="5184140"/>
          </a:xfrm>
        </p:grpSpPr>
        <p:sp>
          <p:nvSpPr>
            <p:cNvPr name="Freeform 7" id="7"/>
            <p:cNvSpPr/>
            <p:nvPr/>
          </p:nvSpPr>
          <p:spPr>
            <a:xfrm>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8" id="8"/>
            <p:cNvSpPr/>
            <p:nvPr/>
          </p:nvSpPr>
          <p:spPr>
            <a:xfrm>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9"/>
              <a:stretch>
                <a:fillRect l="-238" r="-238" t="-3554" b="0"/>
              </a:stretch>
            </a:blipFill>
          </p:spPr>
        </p:sp>
        <p:sp>
          <p:nvSpPr>
            <p:cNvPr name="Freeform 9" id="9"/>
            <p:cNvSpPr/>
            <p:nvPr/>
          </p:nvSpPr>
          <p:spPr>
            <a:xfrm>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0" id="10"/>
            <p:cNvSpPr/>
            <p:nvPr/>
          </p:nvSpPr>
          <p:spPr>
            <a:xfrm>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1" id="11"/>
            <p:cNvSpPr/>
            <p:nvPr/>
          </p:nvSpPr>
          <p:spPr>
            <a:xfrm>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2" id="12"/>
            <p:cNvSpPr/>
            <p:nvPr/>
          </p:nvSpPr>
          <p:spPr>
            <a:xfrm>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3" id="13"/>
            <p:cNvSpPr/>
            <p:nvPr/>
          </p:nvSpPr>
          <p:spPr>
            <a:xfrm>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4" id="14"/>
            <p:cNvSpPr/>
            <p:nvPr/>
          </p:nvSpPr>
          <p:spPr>
            <a:xfrm>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5" id="15"/>
            <p:cNvSpPr/>
            <p:nvPr/>
          </p:nvSpPr>
          <p:spPr>
            <a:xfrm>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16" id="16"/>
          <p:cNvGrpSpPr>
            <a:grpSpLocks noChangeAspect="true"/>
          </p:cNvGrpSpPr>
          <p:nvPr/>
        </p:nvGrpSpPr>
        <p:grpSpPr>
          <a:xfrm rot="0">
            <a:off x="10256428" y="5423902"/>
            <a:ext cx="3108461" cy="6150625"/>
            <a:chOff x="0" y="0"/>
            <a:chExt cx="2620010" cy="5184140"/>
          </a:xfrm>
        </p:grpSpPr>
        <p:sp>
          <p:nvSpPr>
            <p:cNvPr name="Freeform 17" id="17"/>
            <p:cNvSpPr/>
            <p:nvPr/>
          </p:nvSpPr>
          <p:spPr>
            <a:xfrm>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8" id="18"/>
            <p:cNvSpPr/>
            <p:nvPr/>
          </p:nvSpPr>
          <p:spPr>
            <a:xfrm>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0"/>
              <a:stretch>
                <a:fillRect l="-8" r="-8" t="0" b="0"/>
              </a:stretch>
            </a:blipFill>
          </p:spPr>
        </p:sp>
        <p:sp>
          <p:nvSpPr>
            <p:cNvPr name="Freeform 19" id="19"/>
            <p:cNvSpPr/>
            <p:nvPr/>
          </p:nvSpPr>
          <p:spPr>
            <a:xfrm>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0" id="20"/>
            <p:cNvSpPr/>
            <p:nvPr/>
          </p:nvSpPr>
          <p:spPr>
            <a:xfrm>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1" id="21"/>
            <p:cNvSpPr/>
            <p:nvPr/>
          </p:nvSpPr>
          <p:spPr>
            <a:xfrm>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2" id="22"/>
            <p:cNvSpPr/>
            <p:nvPr/>
          </p:nvSpPr>
          <p:spPr>
            <a:xfrm>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3" id="23"/>
            <p:cNvSpPr/>
            <p:nvPr/>
          </p:nvSpPr>
          <p:spPr>
            <a:xfrm>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4" id="24"/>
            <p:cNvSpPr/>
            <p:nvPr/>
          </p:nvSpPr>
          <p:spPr>
            <a:xfrm>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5" id="25"/>
            <p:cNvSpPr/>
            <p:nvPr/>
          </p:nvSpPr>
          <p:spPr>
            <a:xfrm>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6" id="26"/>
          <p:cNvGrpSpPr>
            <a:grpSpLocks noChangeAspect="true"/>
          </p:cNvGrpSpPr>
          <p:nvPr/>
        </p:nvGrpSpPr>
        <p:grpSpPr>
          <a:xfrm rot="0">
            <a:off x="7321302" y="4018272"/>
            <a:ext cx="3645395" cy="7213041"/>
            <a:chOff x="0" y="0"/>
            <a:chExt cx="2620010" cy="5184140"/>
          </a:xfrm>
        </p:grpSpPr>
        <p:sp>
          <p:nvSpPr>
            <p:cNvPr name="Freeform 27" id="27"/>
            <p:cNvSpPr/>
            <p:nvPr/>
          </p:nvSpPr>
          <p:spPr>
            <a:xfrm>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8" id="28"/>
            <p:cNvSpPr/>
            <p:nvPr/>
          </p:nvSpPr>
          <p:spPr>
            <a:xfrm>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1"/>
              <a:stretch>
                <a:fillRect l="-198" r="-198" t="-3472" b="0"/>
              </a:stretch>
            </a:blipFill>
          </p:spPr>
        </p:sp>
        <p:sp>
          <p:nvSpPr>
            <p:cNvPr name="Freeform 29" id="29"/>
            <p:cNvSpPr/>
            <p:nvPr/>
          </p:nvSpPr>
          <p:spPr>
            <a:xfrm>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0" id="30"/>
            <p:cNvSpPr/>
            <p:nvPr/>
          </p:nvSpPr>
          <p:spPr>
            <a:xfrm>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1" id="31"/>
            <p:cNvSpPr/>
            <p:nvPr/>
          </p:nvSpPr>
          <p:spPr>
            <a:xfrm>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2" id="32"/>
            <p:cNvSpPr/>
            <p:nvPr/>
          </p:nvSpPr>
          <p:spPr>
            <a:xfrm>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3" id="33"/>
            <p:cNvSpPr/>
            <p:nvPr/>
          </p:nvSpPr>
          <p:spPr>
            <a:xfrm>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4" id="34"/>
            <p:cNvSpPr/>
            <p:nvPr/>
          </p:nvSpPr>
          <p:spPr>
            <a:xfrm>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5" id="35"/>
            <p:cNvSpPr/>
            <p:nvPr/>
          </p:nvSpPr>
          <p:spPr>
            <a:xfrm>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pic>
        <p:nvPicPr>
          <p:cNvPr name="Picture 36" id="36"/>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665170" y="2083883"/>
            <a:ext cx="441885" cy="747375"/>
          </a:xfrm>
          <a:prstGeom prst="rect">
            <a:avLst/>
          </a:prstGeom>
        </p:spPr>
      </p:pic>
      <p:pic>
        <p:nvPicPr>
          <p:cNvPr name="Picture 37" id="37"/>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16875745" y="2083883"/>
            <a:ext cx="751220" cy="712976"/>
          </a:xfrm>
          <a:prstGeom prst="rect">
            <a:avLst/>
          </a:prstGeom>
        </p:spPr>
      </p:pic>
      <p:pic>
        <p:nvPicPr>
          <p:cNvPr name="Picture 38" id="38"/>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0">
            <a:off x="665170" y="5964492"/>
            <a:ext cx="719220" cy="719220"/>
          </a:xfrm>
          <a:prstGeom prst="rect">
            <a:avLst/>
          </a:prstGeom>
        </p:spPr>
      </p:pic>
      <p:pic>
        <p:nvPicPr>
          <p:cNvPr name="Picture 39" id="39"/>
          <p:cNvPicPr>
            <a:picLocks noChangeAspect="true"/>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0" t="0" r="0" b="0"/>
          <a:stretch>
            <a:fillRect/>
          </a:stretch>
        </p:blipFill>
        <p:spPr>
          <a:xfrm flipH="false" flipV="false" rot="0">
            <a:off x="16929010" y="5964492"/>
            <a:ext cx="751220" cy="693000"/>
          </a:xfrm>
          <a:prstGeom prst="rect">
            <a:avLst/>
          </a:prstGeom>
        </p:spPr>
      </p:pic>
      <p:sp>
        <p:nvSpPr>
          <p:cNvPr name="TextBox 40" id="40"/>
          <p:cNvSpPr txBox="true"/>
          <p:nvPr/>
        </p:nvSpPr>
        <p:spPr>
          <a:xfrm rot="0">
            <a:off x="5818130" y="599890"/>
            <a:ext cx="6651740" cy="1639443"/>
          </a:xfrm>
          <a:prstGeom prst="rect">
            <a:avLst/>
          </a:prstGeom>
        </p:spPr>
        <p:txBody>
          <a:bodyPr anchor="t" rtlCol="false" tIns="0" lIns="0" bIns="0" rIns="0">
            <a:spAutoFit/>
          </a:bodyPr>
          <a:lstStyle/>
          <a:p>
            <a:pPr algn="ctr">
              <a:lnSpc>
                <a:spcPts val="6156"/>
              </a:lnSpc>
            </a:pPr>
            <a:r>
              <a:rPr lang="en-US" sz="5700">
                <a:solidFill>
                  <a:srgbClr val="FFFFFF"/>
                </a:solidFill>
                <a:latin typeface="Blogger Bold"/>
              </a:rPr>
              <a:t>INTRODUCING</a:t>
            </a:r>
          </a:p>
          <a:p>
            <a:pPr algn="ctr">
              <a:lnSpc>
                <a:spcPts val="6156"/>
              </a:lnSpc>
            </a:pPr>
            <a:r>
              <a:rPr lang="en-US" sz="5700">
                <a:solidFill>
                  <a:srgbClr val="FFFFFF"/>
                </a:solidFill>
                <a:latin typeface="Blogger Bold"/>
              </a:rPr>
              <a:t>OUR BEST APP YET</a:t>
            </a:r>
          </a:p>
        </p:txBody>
      </p:sp>
      <p:sp>
        <p:nvSpPr>
          <p:cNvPr name="TextBox 41" id="41"/>
          <p:cNvSpPr txBox="true"/>
          <p:nvPr/>
        </p:nvSpPr>
        <p:spPr>
          <a:xfrm rot="0">
            <a:off x="665170" y="3058605"/>
            <a:ext cx="2930530" cy="423672"/>
          </a:xfrm>
          <a:prstGeom prst="rect">
            <a:avLst/>
          </a:prstGeom>
        </p:spPr>
        <p:txBody>
          <a:bodyPr anchor="t" rtlCol="false" tIns="0" lIns="0" bIns="0" rIns="0">
            <a:spAutoFit/>
          </a:bodyPr>
          <a:lstStyle/>
          <a:p>
            <a:pPr>
              <a:lnSpc>
                <a:spcPts val="3023"/>
              </a:lnSpc>
            </a:pPr>
            <a:r>
              <a:rPr lang="en-US" sz="2799">
                <a:solidFill>
                  <a:srgbClr val="FFFFFF"/>
                </a:solidFill>
                <a:latin typeface="Blogger Bold"/>
              </a:rPr>
              <a:t>EASY TO USE</a:t>
            </a:r>
          </a:p>
        </p:txBody>
      </p:sp>
      <p:sp>
        <p:nvSpPr>
          <p:cNvPr name="TextBox 42" id="42"/>
          <p:cNvSpPr txBox="true"/>
          <p:nvPr/>
        </p:nvSpPr>
        <p:spPr>
          <a:xfrm rot="0">
            <a:off x="665170" y="3463227"/>
            <a:ext cx="4055963" cy="2082165"/>
          </a:xfrm>
          <a:prstGeom prst="rect">
            <a:avLst/>
          </a:prstGeom>
        </p:spPr>
        <p:txBody>
          <a:bodyPr anchor="t" rtlCol="false" tIns="0" lIns="0" bIns="0" rIns="0">
            <a:spAutoFit/>
          </a:bodyPr>
          <a:lstStyle/>
          <a:p>
            <a:pPr>
              <a:lnSpc>
                <a:spcPts val="3360"/>
              </a:lnSpc>
            </a:pPr>
            <a:r>
              <a:rPr lang="en-US" sz="2400">
                <a:solidFill>
                  <a:srgbClr val="FFFFFF"/>
                </a:solidFill>
                <a:latin typeface="Source Sans Pro"/>
              </a:rPr>
              <a:t>A Minimalist User-friendly interface that makes it easy to navigate and find what you need. offer easy and intuitive experience.</a:t>
            </a:r>
          </a:p>
        </p:txBody>
      </p:sp>
      <p:sp>
        <p:nvSpPr>
          <p:cNvPr name="TextBox 43" id="43"/>
          <p:cNvSpPr txBox="true"/>
          <p:nvPr/>
        </p:nvSpPr>
        <p:spPr>
          <a:xfrm rot="0">
            <a:off x="14664033" y="2942020"/>
            <a:ext cx="2991507" cy="423672"/>
          </a:xfrm>
          <a:prstGeom prst="rect">
            <a:avLst/>
          </a:prstGeom>
        </p:spPr>
        <p:txBody>
          <a:bodyPr anchor="t" rtlCol="false" tIns="0" lIns="0" bIns="0" rIns="0">
            <a:spAutoFit/>
          </a:bodyPr>
          <a:lstStyle/>
          <a:p>
            <a:pPr algn="r">
              <a:lnSpc>
                <a:spcPts val="3023"/>
              </a:lnSpc>
            </a:pPr>
            <a:r>
              <a:rPr lang="en-US" sz="2799">
                <a:solidFill>
                  <a:srgbClr val="FFFFFF"/>
                </a:solidFill>
                <a:latin typeface="Blogger Bold"/>
              </a:rPr>
              <a:t>WORK EASIER</a:t>
            </a:r>
          </a:p>
        </p:txBody>
      </p:sp>
      <p:sp>
        <p:nvSpPr>
          <p:cNvPr name="TextBox 44" id="44"/>
          <p:cNvSpPr txBox="true"/>
          <p:nvPr/>
        </p:nvSpPr>
        <p:spPr>
          <a:xfrm rot="0">
            <a:off x="14356133" y="7246194"/>
            <a:ext cx="3607306" cy="2082165"/>
          </a:xfrm>
          <a:prstGeom prst="rect">
            <a:avLst/>
          </a:prstGeom>
        </p:spPr>
        <p:txBody>
          <a:bodyPr anchor="t" rtlCol="false" tIns="0" lIns="0" bIns="0" rIns="0">
            <a:spAutoFit/>
          </a:bodyPr>
          <a:lstStyle/>
          <a:p>
            <a:pPr>
              <a:lnSpc>
                <a:spcPts val="3360"/>
              </a:lnSpc>
            </a:pPr>
            <a:r>
              <a:rPr lang="en-US" sz="2400">
                <a:solidFill>
                  <a:srgbClr val="FFFFFF"/>
                </a:solidFill>
                <a:latin typeface="Source Sans Pro"/>
              </a:rPr>
              <a:t>Whether you're at home or behind the bar, manage your cocktail recipes and create new and exciting drinks.</a:t>
            </a:r>
          </a:p>
        </p:txBody>
      </p:sp>
      <p:sp>
        <p:nvSpPr>
          <p:cNvPr name="TextBox 45" id="45"/>
          <p:cNvSpPr txBox="true"/>
          <p:nvPr/>
        </p:nvSpPr>
        <p:spPr>
          <a:xfrm rot="0">
            <a:off x="665170" y="6813391"/>
            <a:ext cx="2965227" cy="406734"/>
          </a:xfrm>
          <a:prstGeom prst="rect">
            <a:avLst/>
          </a:prstGeom>
        </p:spPr>
        <p:txBody>
          <a:bodyPr anchor="t" rtlCol="false" tIns="0" lIns="0" bIns="0" rIns="0">
            <a:spAutoFit/>
          </a:bodyPr>
          <a:lstStyle/>
          <a:p>
            <a:pPr>
              <a:lnSpc>
                <a:spcPts val="2835"/>
              </a:lnSpc>
            </a:pPr>
            <a:r>
              <a:rPr lang="en-US" sz="2625">
                <a:solidFill>
                  <a:srgbClr val="FFFFFF"/>
                </a:solidFill>
                <a:latin typeface="Blogger Bold"/>
              </a:rPr>
              <a:t>WORK ANYTIME</a:t>
            </a:r>
          </a:p>
        </p:txBody>
      </p:sp>
      <p:sp>
        <p:nvSpPr>
          <p:cNvPr name="TextBox 46" id="46"/>
          <p:cNvSpPr txBox="true"/>
          <p:nvPr/>
        </p:nvSpPr>
        <p:spPr>
          <a:xfrm rot="0">
            <a:off x="665170" y="7199290"/>
            <a:ext cx="4308825" cy="2129068"/>
          </a:xfrm>
          <a:prstGeom prst="rect">
            <a:avLst/>
          </a:prstGeom>
        </p:spPr>
        <p:txBody>
          <a:bodyPr anchor="t" rtlCol="false" tIns="0" lIns="0" bIns="0" rIns="0">
            <a:spAutoFit/>
          </a:bodyPr>
          <a:lstStyle/>
          <a:p>
            <a:pPr>
              <a:lnSpc>
                <a:spcPts val="3399"/>
              </a:lnSpc>
            </a:pPr>
            <a:r>
              <a:rPr lang="en-US" sz="2428">
                <a:solidFill>
                  <a:srgbClr val="FFFFFF"/>
                </a:solidFill>
                <a:latin typeface="Source Sans Pro"/>
              </a:rPr>
              <a:t>The application operates both offline and online.</a:t>
            </a:r>
          </a:p>
          <a:p>
            <a:pPr>
              <a:lnSpc>
                <a:spcPts val="3399"/>
              </a:lnSpc>
            </a:pPr>
            <a:r>
              <a:rPr lang="en-US" sz="2428">
                <a:solidFill>
                  <a:srgbClr val="FFFFFF"/>
                </a:solidFill>
                <a:latin typeface="Source Sans Pro Bold"/>
              </a:rPr>
              <a:t>Online</a:t>
            </a:r>
            <a:r>
              <a:rPr lang="en-US" sz="2428">
                <a:solidFill>
                  <a:srgbClr val="FFFFFF"/>
                </a:solidFill>
                <a:latin typeface="Source Sans Pro"/>
              </a:rPr>
              <a:t>: Fetch data from an API</a:t>
            </a:r>
          </a:p>
          <a:p>
            <a:pPr>
              <a:lnSpc>
                <a:spcPts val="3399"/>
              </a:lnSpc>
            </a:pPr>
            <a:r>
              <a:rPr lang="en-US" sz="2428">
                <a:solidFill>
                  <a:srgbClr val="FFFFFF"/>
                </a:solidFill>
                <a:latin typeface="Source Sans Pro Bold"/>
              </a:rPr>
              <a:t>Offline</a:t>
            </a:r>
            <a:r>
              <a:rPr lang="en-US" sz="2428">
                <a:solidFill>
                  <a:srgbClr val="FFFFFF"/>
                </a:solidFill>
                <a:latin typeface="Source Sans Pro"/>
              </a:rPr>
              <a:t>: View &amp; modify saved cocktails.</a:t>
            </a:r>
          </a:p>
        </p:txBody>
      </p:sp>
      <p:sp>
        <p:nvSpPr>
          <p:cNvPr name="TextBox 47" id="47"/>
          <p:cNvSpPr txBox="true"/>
          <p:nvPr/>
        </p:nvSpPr>
        <p:spPr>
          <a:xfrm rot="0">
            <a:off x="14356133" y="6848945"/>
            <a:ext cx="3324096" cy="423672"/>
          </a:xfrm>
          <a:prstGeom prst="rect">
            <a:avLst/>
          </a:prstGeom>
        </p:spPr>
        <p:txBody>
          <a:bodyPr anchor="t" rtlCol="false" tIns="0" lIns="0" bIns="0" rIns="0">
            <a:spAutoFit/>
          </a:bodyPr>
          <a:lstStyle/>
          <a:p>
            <a:pPr algn="r">
              <a:lnSpc>
                <a:spcPts val="3023"/>
              </a:lnSpc>
            </a:pPr>
            <a:r>
              <a:rPr lang="en-US" sz="2799">
                <a:solidFill>
                  <a:srgbClr val="FFFFFF"/>
                </a:solidFill>
                <a:latin typeface="Blogger Bold"/>
              </a:rPr>
              <a:t>PERFECT FOR YOU</a:t>
            </a:r>
          </a:p>
        </p:txBody>
      </p:sp>
      <p:sp>
        <p:nvSpPr>
          <p:cNvPr name="TextBox 48" id="48"/>
          <p:cNvSpPr txBox="true"/>
          <p:nvPr/>
        </p:nvSpPr>
        <p:spPr>
          <a:xfrm rot="0">
            <a:off x="14176366" y="3324322"/>
            <a:ext cx="3683632" cy="1663065"/>
          </a:xfrm>
          <a:prstGeom prst="rect">
            <a:avLst/>
          </a:prstGeom>
        </p:spPr>
        <p:txBody>
          <a:bodyPr anchor="t" rtlCol="false" tIns="0" lIns="0" bIns="0" rIns="0">
            <a:spAutoFit/>
          </a:bodyPr>
          <a:lstStyle/>
          <a:p>
            <a:pPr algn="r">
              <a:lnSpc>
                <a:spcPts val="3360"/>
              </a:lnSpc>
            </a:pPr>
            <a:r>
              <a:rPr lang="en-US" sz="2400">
                <a:solidFill>
                  <a:srgbClr val="FFFFFF"/>
                </a:solidFill>
                <a:latin typeface="Source Sans Pro"/>
              </a:rPr>
              <a:t>Find your perfect cocktail with ease by searching by its name or any of its ingredients.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4264565" y="5354558"/>
            <a:ext cx="2761650" cy="3211220"/>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3876147" y="5866349"/>
            <a:ext cx="2757636" cy="3211220"/>
          </a:xfrm>
          <a:prstGeom prst="rect">
            <a:avLst/>
          </a:prstGeom>
        </p:spPr>
      </p:pic>
      <p:pic>
        <p:nvPicPr>
          <p:cNvPr name="Picture 5" id="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028700" y="2884784"/>
            <a:ext cx="1111152" cy="277788"/>
          </a:xfrm>
          <a:prstGeom prst="rect">
            <a:avLst/>
          </a:prstGeom>
        </p:spPr>
      </p:pic>
      <p:grpSp>
        <p:nvGrpSpPr>
          <p:cNvPr name="Group 6" id="6"/>
          <p:cNvGrpSpPr>
            <a:grpSpLocks noChangeAspect="true"/>
          </p:cNvGrpSpPr>
          <p:nvPr/>
        </p:nvGrpSpPr>
        <p:grpSpPr>
          <a:xfrm rot="0">
            <a:off x="11965899" y="1209430"/>
            <a:ext cx="3485282" cy="6896229"/>
            <a:chOff x="0" y="0"/>
            <a:chExt cx="2620010" cy="5184140"/>
          </a:xfrm>
        </p:grpSpPr>
        <p:sp>
          <p:nvSpPr>
            <p:cNvPr name="Freeform 7" id="7"/>
            <p:cNvSpPr/>
            <p:nvPr/>
          </p:nvSpPr>
          <p:spPr>
            <a:xfrm>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8" id="8"/>
            <p:cNvSpPr/>
            <p:nvPr/>
          </p:nvSpPr>
          <p:spPr>
            <a:xfrm>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9"/>
              <a:stretch>
                <a:fillRect l="-240" r="-240" t="-3558" b="0"/>
              </a:stretch>
            </a:blipFill>
          </p:spPr>
        </p:sp>
        <p:sp>
          <p:nvSpPr>
            <p:cNvPr name="Freeform 9" id="9"/>
            <p:cNvSpPr/>
            <p:nvPr/>
          </p:nvSpPr>
          <p:spPr>
            <a:xfrm>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0" id="10"/>
            <p:cNvSpPr/>
            <p:nvPr/>
          </p:nvSpPr>
          <p:spPr>
            <a:xfrm>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1" id="11"/>
            <p:cNvSpPr/>
            <p:nvPr/>
          </p:nvSpPr>
          <p:spPr>
            <a:xfrm>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2" id="12"/>
            <p:cNvSpPr/>
            <p:nvPr/>
          </p:nvSpPr>
          <p:spPr>
            <a:xfrm>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3" id="13"/>
            <p:cNvSpPr/>
            <p:nvPr/>
          </p:nvSpPr>
          <p:spPr>
            <a:xfrm>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4" id="14"/>
            <p:cNvSpPr/>
            <p:nvPr/>
          </p:nvSpPr>
          <p:spPr>
            <a:xfrm>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5" id="15"/>
            <p:cNvSpPr/>
            <p:nvPr/>
          </p:nvSpPr>
          <p:spPr>
            <a:xfrm>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16" id="16"/>
          <p:cNvGrpSpPr>
            <a:grpSpLocks noChangeAspect="true"/>
          </p:cNvGrpSpPr>
          <p:nvPr/>
        </p:nvGrpSpPr>
        <p:grpSpPr>
          <a:xfrm rot="0">
            <a:off x="9650415" y="2181340"/>
            <a:ext cx="3485282" cy="6896229"/>
            <a:chOff x="0" y="0"/>
            <a:chExt cx="2620010" cy="5184140"/>
          </a:xfrm>
        </p:grpSpPr>
        <p:sp>
          <p:nvSpPr>
            <p:cNvPr name="Freeform 17" id="17"/>
            <p:cNvSpPr/>
            <p:nvPr/>
          </p:nvSpPr>
          <p:spPr>
            <a:xfrm>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8" id="18"/>
            <p:cNvSpPr/>
            <p:nvPr/>
          </p:nvSpPr>
          <p:spPr>
            <a:xfrm>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0"/>
              <a:stretch>
                <a:fillRect l="-174" r="-174" t="-3423" b="0"/>
              </a:stretch>
            </a:blipFill>
          </p:spPr>
        </p:sp>
        <p:sp>
          <p:nvSpPr>
            <p:cNvPr name="Freeform 19" id="19"/>
            <p:cNvSpPr/>
            <p:nvPr/>
          </p:nvSpPr>
          <p:spPr>
            <a:xfrm>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0" id="20"/>
            <p:cNvSpPr/>
            <p:nvPr/>
          </p:nvSpPr>
          <p:spPr>
            <a:xfrm>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1" id="21"/>
            <p:cNvSpPr/>
            <p:nvPr/>
          </p:nvSpPr>
          <p:spPr>
            <a:xfrm>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2" id="22"/>
            <p:cNvSpPr/>
            <p:nvPr/>
          </p:nvSpPr>
          <p:spPr>
            <a:xfrm>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3" id="23"/>
            <p:cNvSpPr/>
            <p:nvPr/>
          </p:nvSpPr>
          <p:spPr>
            <a:xfrm>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4" id="24"/>
            <p:cNvSpPr/>
            <p:nvPr/>
          </p:nvSpPr>
          <p:spPr>
            <a:xfrm>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5" id="25"/>
            <p:cNvSpPr/>
            <p:nvPr/>
          </p:nvSpPr>
          <p:spPr>
            <a:xfrm>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pic>
        <p:nvPicPr>
          <p:cNvPr name="Picture 26" id="26"/>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1028700" y="4479161"/>
            <a:ext cx="845142" cy="1049273"/>
          </a:xfrm>
          <a:prstGeom prst="rect">
            <a:avLst/>
          </a:prstGeom>
        </p:spPr>
      </p:pic>
      <p:pic>
        <p:nvPicPr>
          <p:cNvPr name="Picture 27" id="27"/>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0">
            <a:off x="1028700" y="6130323"/>
            <a:ext cx="935190" cy="935190"/>
          </a:xfrm>
          <a:prstGeom prst="rect">
            <a:avLst/>
          </a:prstGeom>
        </p:spPr>
      </p:pic>
      <p:pic>
        <p:nvPicPr>
          <p:cNvPr name="Picture 28" id="28"/>
          <p:cNvPicPr>
            <a:picLocks noChangeAspect="true"/>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0" t="0" r="0" b="0"/>
          <a:stretch>
            <a:fillRect/>
          </a:stretch>
        </p:blipFill>
        <p:spPr>
          <a:xfrm flipH="false" flipV="false" rot="0">
            <a:off x="1073724" y="7877759"/>
            <a:ext cx="845142" cy="845142"/>
          </a:xfrm>
          <a:prstGeom prst="rect">
            <a:avLst/>
          </a:prstGeom>
        </p:spPr>
      </p:pic>
      <p:grpSp>
        <p:nvGrpSpPr>
          <p:cNvPr name="Group 29" id="29"/>
          <p:cNvGrpSpPr/>
          <p:nvPr/>
        </p:nvGrpSpPr>
        <p:grpSpPr>
          <a:xfrm rot="0">
            <a:off x="1073724" y="7877759"/>
            <a:ext cx="435177" cy="845142"/>
            <a:chOff x="0" y="0"/>
            <a:chExt cx="146325" cy="284172"/>
          </a:xfrm>
        </p:grpSpPr>
        <p:sp>
          <p:nvSpPr>
            <p:cNvPr name="Freeform 30" id="30"/>
            <p:cNvSpPr/>
            <p:nvPr/>
          </p:nvSpPr>
          <p:spPr>
            <a:xfrm>
              <a:off x="0" y="0"/>
              <a:ext cx="146325" cy="284172"/>
            </a:xfrm>
            <a:custGeom>
              <a:avLst/>
              <a:gdLst/>
              <a:ahLst/>
              <a:cxnLst/>
              <a:rect r="r" b="b" t="t" l="l"/>
              <a:pathLst>
                <a:path h="284172" w="146325">
                  <a:moveTo>
                    <a:pt x="0" y="0"/>
                  </a:moveTo>
                  <a:lnTo>
                    <a:pt x="146325" y="0"/>
                  </a:lnTo>
                  <a:lnTo>
                    <a:pt x="146325" y="284172"/>
                  </a:lnTo>
                  <a:lnTo>
                    <a:pt x="0" y="284172"/>
                  </a:lnTo>
                  <a:close/>
                </a:path>
              </a:pathLst>
            </a:custGeom>
            <a:solidFill>
              <a:srgbClr val="1DD7EF"/>
            </a:solidFill>
          </p:spPr>
        </p:sp>
        <p:sp>
          <p:nvSpPr>
            <p:cNvPr name="TextBox 31" id="31"/>
            <p:cNvSpPr txBox="true"/>
            <p:nvPr/>
          </p:nvSpPr>
          <p:spPr>
            <a:xfrm>
              <a:off x="0" y="-47625"/>
              <a:ext cx="812800" cy="860425"/>
            </a:xfrm>
            <a:prstGeom prst="rect">
              <a:avLst/>
            </a:prstGeom>
          </p:spPr>
          <p:txBody>
            <a:bodyPr anchor="ctr" rtlCol="false" tIns="39791" lIns="39791" bIns="39791" rIns="39791"/>
            <a:lstStyle/>
            <a:p>
              <a:pPr algn="ctr">
                <a:lnSpc>
                  <a:spcPts val="3360"/>
                </a:lnSpc>
              </a:pPr>
            </a:p>
          </p:txBody>
        </p:sp>
      </p:grpSp>
      <p:sp>
        <p:nvSpPr>
          <p:cNvPr name="TextBox 32" id="32"/>
          <p:cNvSpPr txBox="true"/>
          <p:nvPr/>
        </p:nvSpPr>
        <p:spPr>
          <a:xfrm rot="0">
            <a:off x="1028700" y="1428676"/>
            <a:ext cx="7650232" cy="858393"/>
          </a:xfrm>
          <a:prstGeom prst="rect">
            <a:avLst/>
          </a:prstGeom>
        </p:spPr>
        <p:txBody>
          <a:bodyPr anchor="t" rtlCol="false" tIns="0" lIns="0" bIns="0" rIns="0">
            <a:spAutoFit/>
          </a:bodyPr>
          <a:lstStyle/>
          <a:p>
            <a:pPr>
              <a:lnSpc>
                <a:spcPts val="6156"/>
              </a:lnSpc>
            </a:pPr>
            <a:r>
              <a:rPr lang="en-US" sz="5700">
                <a:solidFill>
                  <a:srgbClr val="FFFFFF"/>
                </a:solidFill>
                <a:latin typeface="Blogger Bold"/>
              </a:rPr>
              <a:t>UI FEATURES</a:t>
            </a:r>
          </a:p>
        </p:txBody>
      </p:sp>
      <p:sp>
        <p:nvSpPr>
          <p:cNvPr name="TextBox 33" id="33"/>
          <p:cNvSpPr txBox="true"/>
          <p:nvPr/>
        </p:nvSpPr>
        <p:spPr>
          <a:xfrm rot="0">
            <a:off x="2280065" y="4392097"/>
            <a:ext cx="3839344" cy="423672"/>
          </a:xfrm>
          <a:prstGeom prst="rect">
            <a:avLst/>
          </a:prstGeom>
        </p:spPr>
        <p:txBody>
          <a:bodyPr anchor="t" rtlCol="false" tIns="0" lIns="0" bIns="0" rIns="0">
            <a:spAutoFit/>
          </a:bodyPr>
          <a:lstStyle/>
          <a:p>
            <a:pPr>
              <a:lnSpc>
                <a:spcPts val="3023"/>
              </a:lnSpc>
            </a:pPr>
            <a:r>
              <a:rPr lang="en-US" sz="2799">
                <a:solidFill>
                  <a:srgbClr val="FFFFFF"/>
                </a:solidFill>
                <a:latin typeface="Blogger Bold"/>
              </a:rPr>
              <a:t>EASY TO CONTROL</a:t>
            </a:r>
          </a:p>
        </p:txBody>
      </p:sp>
      <p:sp>
        <p:nvSpPr>
          <p:cNvPr name="TextBox 34" id="34"/>
          <p:cNvSpPr txBox="true"/>
          <p:nvPr/>
        </p:nvSpPr>
        <p:spPr>
          <a:xfrm rot="0">
            <a:off x="2280065" y="4790765"/>
            <a:ext cx="5407719" cy="824865"/>
          </a:xfrm>
          <a:prstGeom prst="rect">
            <a:avLst/>
          </a:prstGeom>
        </p:spPr>
        <p:txBody>
          <a:bodyPr anchor="t" rtlCol="false" tIns="0" lIns="0" bIns="0" rIns="0">
            <a:spAutoFit/>
          </a:bodyPr>
          <a:lstStyle/>
          <a:p>
            <a:pPr>
              <a:lnSpc>
                <a:spcPts val="3360"/>
              </a:lnSpc>
            </a:pPr>
            <a:r>
              <a:rPr lang="en-US" sz="2400">
                <a:solidFill>
                  <a:srgbClr val="FFFFFF"/>
                </a:solidFill>
                <a:latin typeface="Source Sans Pro"/>
              </a:rPr>
              <a:t>No-Nonsense Navigation with intuitive and responsive UI.</a:t>
            </a:r>
          </a:p>
        </p:txBody>
      </p:sp>
      <p:sp>
        <p:nvSpPr>
          <p:cNvPr name="TextBox 35" id="35"/>
          <p:cNvSpPr txBox="true"/>
          <p:nvPr/>
        </p:nvSpPr>
        <p:spPr>
          <a:xfrm rot="0">
            <a:off x="2280065" y="5996973"/>
            <a:ext cx="3091654" cy="423672"/>
          </a:xfrm>
          <a:prstGeom prst="rect">
            <a:avLst/>
          </a:prstGeom>
        </p:spPr>
        <p:txBody>
          <a:bodyPr anchor="t" rtlCol="false" tIns="0" lIns="0" bIns="0" rIns="0">
            <a:spAutoFit/>
          </a:bodyPr>
          <a:lstStyle/>
          <a:p>
            <a:pPr>
              <a:lnSpc>
                <a:spcPts val="3023"/>
              </a:lnSpc>
            </a:pPr>
            <a:r>
              <a:rPr lang="en-US" sz="2799">
                <a:solidFill>
                  <a:srgbClr val="FFFFFF"/>
                </a:solidFill>
                <a:latin typeface="Blogger Bold"/>
              </a:rPr>
              <a:t>DATA PREVIEW</a:t>
            </a:r>
          </a:p>
        </p:txBody>
      </p:sp>
      <p:sp>
        <p:nvSpPr>
          <p:cNvPr name="TextBox 36" id="36"/>
          <p:cNvSpPr txBox="true"/>
          <p:nvPr/>
        </p:nvSpPr>
        <p:spPr>
          <a:xfrm rot="0">
            <a:off x="2280065" y="6392070"/>
            <a:ext cx="5725126" cy="1243965"/>
          </a:xfrm>
          <a:prstGeom prst="rect">
            <a:avLst/>
          </a:prstGeom>
        </p:spPr>
        <p:txBody>
          <a:bodyPr anchor="t" rtlCol="false" tIns="0" lIns="0" bIns="0" rIns="0">
            <a:spAutoFit/>
          </a:bodyPr>
          <a:lstStyle/>
          <a:p>
            <a:pPr>
              <a:lnSpc>
                <a:spcPts val="3360"/>
              </a:lnSpc>
            </a:pPr>
            <a:r>
              <a:rPr lang="en-US" sz="2400">
                <a:solidFill>
                  <a:srgbClr val="FFFFFF"/>
                </a:solidFill>
                <a:latin typeface="Source Sans Pro"/>
              </a:rPr>
              <a:t>Card view that allows the user to preview the instructions and to see the thumbnail of the cocktail, along with its name.</a:t>
            </a:r>
          </a:p>
        </p:txBody>
      </p:sp>
      <p:sp>
        <p:nvSpPr>
          <p:cNvPr name="TextBox 37" id="37"/>
          <p:cNvSpPr txBox="true"/>
          <p:nvPr/>
        </p:nvSpPr>
        <p:spPr>
          <a:xfrm rot="0">
            <a:off x="2280065" y="7913887"/>
            <a:ext cx="3091654" cy="423672"/>
          </a:xfrm>
          <a:prstGeom prst="rect">
            <a:avLst/>
          </a:prstGeom>
        </p:spPr>
        <p:txBody>
          <a:bodyPr anchor="t" rtlCol="false" tIns="0" lIns="0" bIns="0" rIns="0">
            <a:spAutoFit/>
          </a:bodyPr>
          <a:lstStyle/>
          <a:p>
            <a:pPr>
              <a:lnSpc>
                <a:spcPts val="3023"/>
              </a:lnSpc>
            </a:pPr>
            <a:r>
              <a:rPr lang="en-US" sz="2799">
                <a:solidFill>
                  <a:srgbClr val="FFFFFF"/>
                </a:solidFill>
                <a:latin typeface="Blogger Bold"/>
              </a:rPr>
              <a:t>2 THEMES</a:t>
            </a:r>
          </a:p>
        </p:txBody>
      </p:sp>
      <p:sp>
        <p:nvSpPr>
          <p:cNvPr name="TextBox 38" id="38"/>
          <p:cNvSpPr txBox="true"/>
          <p:nvPr/>
        </p:nvSpPr>
        <p:spPr>
          <a:xfrm rot="0">
            <a:off x="2280065" y="8252705"/>
            <a:ext cx="5407719" cy="824865"/>
          </a:xfrm>
          <a:prstGeom prst="rect">
            <a:avLst/>
          </a:prstGeom>
        </p:spPr>
        <p:txBody>
          <a:bodyPr anchor="t" rtlCol="false" tIns="0" lIns="0" bIns="0" rIns="0">
            <a:spAutoFit/>
          </a:bodyPr>
          <a:lstStyle/>
          <a:p>
            <a:pPr>
              <a:lnSpc>
                <a:spcPts val="3360"/>
              </a:lnSpc>
            </a:pPr>
            <a:r>
              <a:rPr lang="en-US" sz="2400">
                <a:solidFill>
                  <a:srgbClr val="FFFFFF"/>
                </a:solidFill>
                <a:latin typeface="Source Sans Pro"/>
              </a:rPr>
              <a:t>Light mode - Blue &amp; White color palette.</a:t>
            </a:r>
          </a:p>
          <a:p>
            <a:pPr>
              <a:lnSpc>
                <a:spcPts val="3360"/>
              </a:lnSpc>
            </a:pPr>
            <a:r>
              <a:rPr lang="en-US" sz="2400">
                <a:solidFill>
                  <a:srgbClr val="FFFFFF"/>
                </a:solidFill>
                <a:latin typeface="Source Sans Pro"/>
              </a:rPr>
              <a:t>Dark mode - Purple &amp; Black color palette.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5028176" y="6273919"/>
            <a:ext cx="3121726" cy="3629914"/>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4589114" y="6852440"/>
            <a:ext cx="3117189" cy="3629914"/>
          </a:xfrm>
          <a:prstGeom prst="rect">
            <a:avLst/>
          </a:prstGeom>
        </p:spPr>
      </p:pic>
      <p:grpSp>
        <p:nvGrpSpPr>
          <p:cNvPr name="Group 5" id="5"/>
          <p:cNvGrpSpPr>
            <a:grpSpLocks noChangeAspect="true"/>
          </p:cNvGrpSpPr>
          <p:nvPr/>
        </p:nvGrpSpPr>
        <p:grpSpPr>
          <a:xfrm rot="1858843">
            <a:off x="4781255" y="679805"/>
            <a:ext cx="3176506" cy="6285263"/>
            <a:chOff x="0" y="0"/>
            <a:chExt cx="2620010" cy="5184140"/>
          </a:xfrm>
        </p:grpSpPr>
        <p:sp>
          <p:nvSpPr>
            <p:cNvPr name="Freeform 6" id="6"/>
            <p:cNvSpPr/>
            <p:nvPr/>
          </p:nvSpPr>
          <p:spPr>
            <a:xfrm>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7" id="7"/>
            <p:cNvSpPr/>
            <p:nvPr/>
          </p:nvSpPr>
          <p:spPr>
            <a:xfrm>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2124" r="-2124" t="0" b="0"/>
              </a:stretch>
            </a:blipFill>
          </p:spPr>
        </p:sp>
        <p:sp>
          <p:nvSpPr>
            <p:cNvPr name="Freeform 8" id="8"/>
            <p:cNvSpPr/>
            <p:nvPr/>
          </p:nvSpPr>
          <p:spPr>
            <a:xfrm>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9" id="9"/>
            <p:cNvSpPr/>
            <p:nvPr/>
          </p:nvSpPr>
          <p:spPr>
            <a:xfrm>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0" id="10"/>
            <p:cNvSpPr/>
            <p:nvPr/>
          </p:nvSpPr>
          <p:spPr>
            <a:xfrm>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1" id="11"/>
            <p:cNvSpPr/>
            <p:nvPr/>
          </p:nvSpPr>
          <p:spPr>
            <a:xfrm>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2" id="12"/>
            <p:cNvSpPr/>
            <p:nvPr/>
          </p:nvSpPr>
          <p:spPr>
            <a:xfrm>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3" id="13"/>
            <p:cNvSpPr/>
            <p:nvPr/>
          </p:nvSpPr>
          <p:spPr>
            <a:xfrm>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4" id="14"/>
            <p:cNvSpPr/>
            <p:nvPr/>
          </p:nvSpPr>
          <p:spPr>
            <a:xfrm>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15" id="15"/>
          <p:cNvGrpSpPr>
            <a:grpSpLocks noChangeAspect="true"/>
          </p:cNvGrpSpPr>
          <p:nvPr/>
        </p:nvGrpSpPr>
        <p:grpSpPr>
          <a:xfrm rot="1858843">
            <a:off x="1394579" y="6320478"/>
            <a:ext cx="3176506" cy="6285263"/>
            <a:chOff x="0" y="0"/>
            <a:chExt cx="2620010" cy="5184140"/>
          </a:xfrm>
        </p:grpSpPr>
        <p:sp>
          <p:nvSpPr>
            <p:cNvPr name="Freeform 16" id="16"/>
            <p:cNvSpPr/>
            <p:nvPr/>
          </p:nvSpPr>
          <p:spPr>
            <a:xfrm>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7" id="17"/>
            <p:cNvSpPr/>
            <p:nvPr/>
          </p:nvSpPr>
          <p:spPr>
            <a:xfrm>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8"/>
              <a:stretch>
                <a:fillRect l="-1618" r="-1618" t="0" b="0"/>
              </a:stretch>
            </a:blipFill>
          </p:spPr>
        </p:sp>
        <p:sp>
          <p:nvSpPr>
            <p:cNvPr name="Freeform 18" id="18"/>
            <p:cNvSpPr/>
            <p:nvPr/>
          </p:nvSpPr>
          <p:spPr>
            <a:xfrm>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9" id="19"/>
            <p:cNvSpPr/>
            <p:nvPr/>
          </p:nvSpPr>
          <p:spPr>
            <a:xfrm>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0" id="20"/>
            <p:cNvSpPr/>
            <p:nvPr/>
          </p:nvSpPr>
          <p:spPr>
            <a:xfrm>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1" id="21"/>
            <p:cNvSpPr/>
            <p:nvPr/>
          </p:nvSpPr>
          <p:spPr>
            <a:xfrm>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2" id="22"/>
            <p:cNvSpPr/>
            <p:nvPr/>
          </p:nvSpPr>
          <p:spPr>
            <a:xfrm>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3" id="23"/>
            <p:cNvSpPr/>
            <p:nvPr/>
          </p:nvSpPr>
          <p:spPr>
            <a:xfrm>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4" id="24"/>
            <p:cNvSpPr/>
            <p:nvPr/>
          </p:nvSpPr>
          <p:spPr>
            <a:xfrm>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5" id="25"/>
          <p:cNvGrpSpPr>
            <a:grpSpLocks noChangeAspect="true"/>
          </p:cNvGrpSpPr>
          <p:nvPr/>
        </p:nvGrpSpPr>
        <p:grpSpPr>
          <a:xfrm rot="1858843">
            <a:off x="2177962" y="-2318741"/>
            <a:ext cx="3176506" cy="6285263"/>
            <a:chOff x="0" y="0"/>
            <a:chExt cx="2620010" cy="5184140"/>
          </a:xfrm>
        </p:grpSpPr>
        <p:sp>
          <p:nvSpPr>
            <p:cNvPr name="Freeform 26" id="26"/>
            <p:cNvSpPr/>
            <p:nvPr/>
          </p:nvSpPr>
          <p:spPr>
            <a:xfrm>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7" id="27"/>
            <p:cNvSpPr/>
            <p:nvPr/>
          </p:nvSpPr>
          <p:spPr>
            <a:xfrm>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9"/>
              <a:stretch>
                <a:fillRect l="-1595" r="-1595" t="0" b="0"/>
              </a:stretch>
            </a:blipFill>
          </p:spPr>
        </p:sp>
        <p:sp>
          <p:nvSpPr>
            <p:cNvPr name="Freeform 28" id="28"/>
            <p:cNvSpPr/>
            <p:nvPr/>
          </p:nvSpPr>
          <p:spPr>
            <a:xfrm>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9" id="29"/>
            <p:cNvSpPr/>
            <p:nvPr/>
          </p:nvSpPr>
          <p:spPr>
            <a:xfrm>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0" id="30"/>
            <p:cNvSpPr/>
            <p:nvPr/>
          </p:nvSpPr>
          <p:spPr>
            <a:xfrm>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1" id="31"/>
            <p:cNvSpPr/>
            <p:nvPr/>
          </p:nvSpPr>
          <p:spPr>
            <a:xfrm>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2" id="32"/>
            <p:cNvSpPr/>
            <p:nvPr/>
          </p:nvSpPr>
          <p:spPr>
            <a:xfrm>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3" id="33"/>
            <p:cNvSpPr/>
            <p:nvPr/>
          </p:nvSpPr>
          <p:spPr>
            <a:xfrm>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4" id="34"/>
            <p:cNvSpPr/>
            <p:nvPr/>
          </p:nvSpPr>
          <p:spPr>
            <a:xfrm>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35" id="35"/>
          <p:cNvGrpSpPr>
            <a:grpSpLocks noChangeAspect="true"/>
          </p:cNvGrpSpPr>
          <p:nvPr/>
        </p:nvGrpSpPr>
        <p:grpSpPr>
          <a:xfrm rot="1858843">
            <a:off x="-1208714" y="3321932"/>
            <a:ext cx="3176506" cy="6285263"/>
            <a:chOff x="0" y="0"/>
            <a:chExt cx="2620010" cy="5184140"/>
          </a:xfrm>
        </p:grpSpPr>
        <p:sp>
          <p:nvSpPr>
            <p:cNvPr name="Freeform 36" id="36"/>
            <p:cNvSpPr/>
            <p:nvPr/>
          </p:nvSpPr>
          <p:spPr>
            <a:xfrm>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7" id="37"/>
            <p:cNvSpPr/>
            <p:nvPr/>
          </p:nvSpPr>
          <p:spPr>
            <a:xfrm>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0"/>
              <a:stretch>
                <a:fillRect l="-1778" r="-1778" t="0" b="0"/>
              </a:stretch>
            </a:blipFill>
          </p:spPr>
        </p:sp>
        <p:sp>
          <p:nvSpPr>
            <p:cNvPr name="Freeform 38" id="38"/>
            <p:cNvSpPr/>
            <p:nvPr/>
          </p:nvSpPr>
          <p:spPr>
            <a:xfrm>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9" id="39"/>
            <p:cNvSpPr/>
            <p:nvPr/>
          </p:nvSpPr>
          <p:spPr>
            <a:xfrm>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40" id="40"/>
            <p:cNvSpPr/>
            <p:nvPr/>
          </p:nvSpPr>
          <p:spPr>
            <a:xfrm>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41" id="41"/>
            <p:cNvSpPr/>
            <p:nvPr/>
          </p:nvSpPr>
          <p:spPr>
            <a:xfrm>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42" id="42"/>
            <p:cNvSpPr/>
            <p:nvPr/>
          </p:nvSpPr>
          <p:spPr>
            <a:xfrm>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43" id="43"/>
            <p:cNvSpPr/>
            <p:nvPr/>
          </p:nvSpPr>
          <p:spPr>
            <a:xfrm>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4" id="44"/>
            <p:cNvSpPr/>
            <p:nvPr/>
          </p:nvSpPr>
          <p:spPr>
            <a:xfrm>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pic>
        <p:nvPicPr>
          <p:cNvPr name="Picture 45" id="45"/>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9745942" y="1899808"/>
            <a:ext cx="1111152" cy="277788"/>
          </a:xfrm>
          <a:prstGeom prst="rect">
            <a:avLst/>
          </a:prstGeom>
        </p:spPr>
      </p:pic>
      <p:pic>
        <p:nvPicPr>
          <p:cNvPr name="Picture 46" id="46"/>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0">
            <a:off x="9745942" y="2627917"/>
            <a:ext cx="942576" cy="918583"/>
          </a:xfrm>
          <a:prstGeom prst="rect">
            <a:avLst/>
          </a:prstGeom>
        </p:spPr>
      </p:pic>
      <p:pic>
        <p:nvPicPr>
          <p:cNvPr name="Picture 47" id="47"/>
          <p:cNvPicPr>
            <a:picLocks noChangeAspect="true"/>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0" t="0" r="0" b="0"/>
          <a:stretch>
            <a:fillRect/>
          </a:stretch>
        </p:blipFill>
        <p:spPr>
          <a:xfrm flipH="false" flipV="false" rot="0">
            <a:off x="9749539" y="8088876"/>
            <a:ext cx="935382" cy="935382"/>
          </a:xfrm>
          <a:prstGeom prst="rect">
            <a:avLst/>
          </a:prstGeom>
        </p:spPr>
      </p:pic>
      <p:pic>
        <p:nvPicPr>
          <p:cNvPr name="Picture 48" id="48"/>
          <p:cNvPicPr>
            <a:picLocks noChangeAspect="true"/>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l="0" t="0" r="0" b="0"/>
          <a:stretch>
            <a:fillRect/>
          </a:stretch>
        </p:blipFill>
        <p:spPr>
          <a:xfrm flipH="false" flipV="false" rot="0">
            <a:off x="9683984" y="5302924"/>
            <a:ext cx="970995" cy="970995"/>
          </a:xfrm>
          <a:prstGeom prst="rect">
            <a:avLst/>
          </a:prstGeom>
        </p:spPr>
      </p:pic>
      <p:sp>
        <p:nvSpPr>
          <p:cNvPr name="TextBox 49" id="49"/>
          <p:cNvSpPr txBox="true"/>
          <p:nvPr/>
        </p:nvSpPr>
        <p:spPr>
          <a:xfrm rot="0">
            <a:off x="9745942" y="348678"/>
            <a:ext cx="6601378" cy="1639295"/>
          </a:xfrm>
          <a:prstGeom prst="rect">
            <a:avLst/>
          </a:prstGeom>
        </p:spPr>
        <p:txBody>
          <a:bodyPr anchor="t" rtlCol="false" tIns="0" lIns="0" bIns="0" rIns="0">
            <a:spAutoFit/>
          </a:bodyPr>
          <a:lstStyle/>
          <a:p>
            <a:pPr>
              <a:lnSpc>
                <a:spcPts val="6156"/>
              </a:lnSpc>
            </a:pPr>
            <a:r>
              <a:rPr lang="en-US" sz="5700">
                <a:solidFill>
                  <a:srgbClr val="FFFFFF"/>
                </a:solidFill>
                <a:latin typeface="Blogger Bold"/>
              </a:rPr>
              <a:t>OUR PURPOSE</a:t>
            </a:r>
          </a:p>
          <a:p>
            <a:pPr>
              <a:lnSpc>
                <a:spcPts val="6156"/>
              </a:lnSpc>
            </a:pPr>
            <a:r>
              <a:rPr lang="en-US" sz="5700">
                <a:solidFill>
                  <a:srgbClr val="FFFFFF"/>
                </a:solidFill>
                <a:latin typeface="Blogger Bold"/>
              </a:rPr>
              <a:t>MAKING THIS APP</a:t>
            </a:r>
          </a:p>
        </p:txBody>
      </p:sp>
      <p:sp>
        <p:nvSpPr>
          <p:cNvPr name="TextBox 50" id="50"/>
          <p:cNvSpPr txBox="true"/>
          <p:nvPr/>
        </p:nvSpPr>
        <p:spPr>
          <a:xfrm rot="0">
            <a:off x="10997307" y="2589546"/>
            <a:ext cx="4922005" cy="423672"/>
          </a:xfrm>
          <a:prstGeom prst="rect">
            <a:avLst/>
          </a:prstGeom>
        </p:spPr>
        <p:txBody>
          <a:bodyPr anchor="t" rtlCol="false" tIns="0" lIns="0" bIns="0" rIns="0">
            <a:spAutoFit/>
          </a:bodyPr>
          <a:lstStyle/>
          <a:p>
            <a:pPr>
              <a:lnSpc>
                <a:spcPts val="3023"/>
              </a:lnSpc>
            </a:pPr>
            <a:r>
              <a:rPr lang="en-US" sz="2799">
                <a:solidFill>
                  <a:srgbClr val="FFFFFF"/>
                </a:solidFill>
                <a:latin typeface="Blogger Bold"/>
              </a:rPr>
              <a:t>WORK EFFECTIVE &amp; ORGANIZED</a:t>
            </a:r>
          </a:p>
        </p:txBody>
      </p:sp>
      <p:sp>
        <p:nvSpPr>
          <p:cNvPr name="TextBox 51" id="51"/>
          <p:cNvSpPr txBox="true"/>
          <p:nvPr/>
        </p:nvSpPr>
        <p:spPr>
          <a:xfrm rot="0">
            <a:off x="10997307" y="2988214"/>
            <a:ext cx="6968720" cy="2082165"/>
          </a:xfrm>
          <a:prstGeom prst="rect">
            <a:avLst/>
          </a:prstGeom>
        </p:spPr>
        <p:txBody>
          <a:bodyPr anchor="t" rtlCol="false" tIns="0" lIns="0" bIns="0" rIns="0">
            <a:spAutoFit/>
          </a:bodyPr>
          <a:lstStyle/>
          <a:p>
            <a:pPr>
              <a:lnSpc>
                <a:spcPts val="3360"/>
              </a:lnSpc>
            </a:pPr>
            <a:r>
              <a:rPr lang="en-US" sz="2400">
                <a:solidFill>
                  <a:srgbClr val="FFFFFF"/>
                </a:solidFill>
                <a:latin typeface="Source Sans Pro"/>
              </a:rPr>
              <a:t>We provide a platform for cocktail lovers, mixologists, and bartenders to search for, create, and save their favorite cocktail recipes in one place. </a:t>
            </a:r>
          </a:p>
          <a:p>
            <a:pPr>
              <a:lnSpc>
                <a:spcPts val="3360"/>
              </a:lnSpc>
            </a:pPr>
            <a:r>
              <a:rPr lang="en-US" sz="2400">
                <a:solidFill>
                  <a:srgbClr val="FFFFFF"/>
                </a:solidFill>
                <a:latin typeface="Source Sans Pro"/>
              </a:rPr>
              <a:t>Much better and more reliable than hand-written recipes or dumping recipes in the note app.</a:t>
            </a:r>
          </a:p>
        </p:txBody>
      </p:sp>
      <p:sp>
        <p:nvSpPr>
          <p:cNvPr name="TextBox 52" id="52"/>
          <p:cNvSpPr txBox="true"/>
          <p:nvPr/>
        </p:nvSpPr>
        <p:spPr>
          <a:xfrm rot="0">
            <a:off x="10990113" y="5284829"/>
            <a:ext cx="6975914" cy="423672"/>
          </a:xfrm>
          <a:prstGeom prst="rect">
            <a:avLst/>
          </a:prstGeom>
        </p:spPr>
        <p:txBody>
          <a:bodyPr anchor="t" rtlCol="false" tIns="0" lIns="0" bIns="0" rIns="0">
            <a:spAutoFit/>
          </a:bodyPr>
          <a:lstStyle/>
          <a:p>
            <a:pPr>
              <a:lnSpc>
                <a:spcPts val="3023"/>
              </a:lnSpc>
            </a:pPr>
            <a:r>
              <a:rPr lang="en-US" sz="2799">
                <a:solidFill>
                  <a:srgbClr val="FFFFFF"/>
                </a:solidFill>
                <a:latin typeface="Blogger Bold"/>
              </a:rPr>
              <a:t>ONE-STOP APP</a:t>
            </a:r>
          </a:p>
        </p:txBody>
      </p:sp>
      <p:sp>
        <p:nvSpPr>
          <p:cNvPr name="TextBox 53" id="53"/>
          <p:cNvSpPr txBox="true"/>
          <p:nvPr/>
        </p:nvSpPr>
        <p:spPr>
          <a:xfrm rot="0">
            <a:off x="10990113" y="5622829"/>
            <a:ext cx="5839956" cy="2082165"/>
          </a:xfrm>
          <a:prstGeom prst="rect">
            <a:avLst/>
          </a:prstGeom>
        </p:spPr>
        <p:txBody>
          <a:bodyPr anchor="t" rtlCol="false" tIns="0" lIns="0" bIns="0" rIns="0">
            <a:spAutoFit/>
          </a:bodyPr>
          <a:lstStyle/>
          <a:p>
            <a:pPr>
              <a:lnSpc>
                <a:spcPts val="3360"/>
              </a:lnSpc>
            </a:pPr>
            <a:r>
              <a:rPr lang="en-US" sz="2400">
                <a:solidFill>
                  <a:srgbClr val="FFFFFF"/>
                </a:solidFill>
                <a:latin typeface="Source Sans Pro"/>
              </a:rPr>
              <a:t>Access a vast database of cocktail recipes at your fingertips. You can easily search for cocktails by name or ingredient, view detailed instructions and save your favorite recipes all in one place.</a:t>
            </a:r>
          </a:p>
        </p:txBody>
      </p:sp>
      <p:sp>
        <p:nvSpPr>
          <p:cNvPr name="TextBox 54" id="54"/>
          <p:cNvSpPr txBox="true"/>
          <p:nvPr/>
        </p:nvSpPr>
        <p:spPr>
          <a:xfrm rot="0">
            <a:off x="10997307" y="7955008"/>
            <a:ext cx="7108933" cy="423672"/>
          </a:xfrm>
          <a:prstGeom prst="rect">
            <a:avLst/>
          </a:prstGeom>
        </p:spPr>
        <p:txBody>
          <a:bodyPr anchor="t" rtlCol="false" tIns="0" lIns="0" bIns="0" rIns="0">
            <a:spAutoFit/>
          </a:bodyPr>
          <a:lstStyle/>
          <a:p>
            <a:pPr>
              <a:lnSpc>
                <a:spcPts val="3023"/>
              </a:lnSpc>
            </a:pPr>
            <a:r>
              <a:rPr lang="en-US" sz="2799">
                <a:solidFill>
                  <a:srgbClr val="FFFFFF"/>
                </a:solidFill>
                <a:latin typeface="Blogger Bold"/>
              </a:rPr>
              <a:t>CONVENIENCE WHILE WORKING EVERYWHERE</a:t>
            </a:r>
          </a:p>
        </p:txBody>
      </p:sp>
      <p:sp>
        <p:nvSpPr>
          <p:cNvPr name="TextBox 55" id="55"/>
          <p:cNvSpPr txBox="true"/>
          <p:nvPr/>
        </p:nvSpPr>
        <p:spPr>
          <a:xfrm rot="0">
            <a:off x="10990113" y="8331055"/>
            <a:ext cx="6269187" cy="1243965"/>
          </a:xfrm>
          <a:prstGeom prst="rect">
            <a:avLst/>
          </a:prstGeom>
        </p:spPr>
        <p:txBody>
          <a:bodyPr anchor="t" rtlCol="false" tIns="0" lIns="0" bIns="0" rIns="0">
            <a:spAutoFit/>
          </a:bodyPr>
          <a:lstStyle/>
          <a:p>
            <a:pPr>
              <a:lnSpc>
                <a:spcPts val="3360"/>
              </a:lnSpc>
            </a:pPr>
            <a:r>
              <a:rPr lang="en-US" sz="2400">
                <a:solidFill>
                  <a:srgbClr val="FFFFFF"/>
                </a:solidFill>
                <a:latin typeface="Source Sans Pro"/>
              </a:rPr>
              <a:t>The application operates both offline and online.</a:t>
            </a:r>
          </a:p>
          <a:p>
            <a:pPr>
              <a:lnSpc>
                <a:spcPts val="3360"/>
              </a:lnSpc>
            </a:pPr>
            <a:r>
              <a:rPr lang="en-US" sz="2400">
                <a:solidFill>
                  <a:srgbClr val="FFFFFF"/>
                </a:solidFill>
                <a:latin typeface="Source Sans Pro"/>
              </a:rPr>
              <a:t>While online you can access the </a:t>
            </a:r>
            <a:r>
              <a:rPr lang="en-US" sz="2400" u="sng">
                <a:solidFill>
                  <a:srgbClr val="FFFFFF"/>
                </a:solidFill>
                <a:latin typeface="Source Sans Pro"/>
                <a:hlinkClick r:id="rId19" tooltip="https://www.thecocktaildb.com/api.php"/>
              </a:rPr>
              <a:t>cocktails DB</a:t>
            </a:r>
            <a:r>
              <a:rPr lang="en-US" sz="2400" u="sng">
                <a:solidFill>
                  <a:srgbClr val="FFFFFF"/>
                </a:solidFill>
                <a:latin typeface="Source Sans Pro"/>
              </a:rPr>
              <a:t>,</a:t>
            </a:r>
          </a:p>
          <a:p>
            <a:pPr>
              <a:lnSpc>
                <a:spcPts val="3360"/>
              </a:lnSpc>
            </a:pPr>
            <a:r>
              <a:rPr lang="en-US" sz="2400">
                <a:solidFill>
                  <a:srgbClr val="FFFFFF"/>
                </a:solidFill>
                <a:latin typeface="Source Sans Pro"/>
              </a:rPr>
              <a:t>either way you can access your saved cocktails.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028700" y="3026574"/>
            <a:ext cx="1111152" cy="277788"/>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6380852" y="3728862"/>
            <a:ext cx="1818871" cy="2114966"/>
          </a:xfrm>
          <a:prstGeom prst="rect">
            <a:avLst/>
          </a:prstGeom>
        </p:spPr>
      </p:pic>
      <p:pic>
        <p:nvPicPr>
          <p:cNvPr name="Picture 5" id="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6125033" y="4065937"/>
            <a:ext cx="1816227" cy="2114966"/>
          </a:xfrm>
          <a:prstGeom prst="rect">
            <a:avLst/>
          </a:prstGeom>
        </p:spPr>
      </p:pic>
      <p:grpSp>
        <p:nvGrpSpPr>
          <p:cNvPr name="Group 6" id="6"/>
          <p:cNvGrpSpPr>
            <a:grpSpLocks noChangeAspect="true"/>
          </p:cNvGrpSpPr>
          <p:nvPr/>
        </p:nvGrpSpPr>
        <p:grpSpPr>
          <a:xfrm rot="0">
            <a:off x="3005799" y="3216417"/>
            <a:ext cx="4433296" cy="8772038"/>
            <a:chOff x="0" y="0"/>
            <a:chExt cx="2620010" cy="5184140"/>
          </a:xfrm>
        </p:grpSpPr>
        <p:sp>
          <p:nvSpPr>
            <p:cNvPr name="Freeform 7" id="7"/>
            <p:cNvSpPr/>
            <p:nvPr/>
          </p:nvSpPr>
          <p:spPr>
            <a:xfrm>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8" id="8"/>
            <p:cNvSpPr/>
            <p:nvPr/>
          </p:nvSpPr>
          <p:spPr>
            <a:xfrm>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9"/>
              <a:stretch>
                <a:fillRect l="-165" r="-165" t="-3404" b="0"/>
              </a:stretch>
            </a:blipFill>
          </p:spPr>
        </p:sp>
        <p:sp>
          <p:nvSpPr>
            <p:cNvPr name="Freeform 9" id="9"/>
            <p:cNvSpPr/>
            <p:nvPr/>
          </p:nvSpPr>
          <p:spPr>
            <a:xfrm>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name="Freeform 10" id="10"/>
            <p:cNvSpPr/>
            <p:nvPr/>
          </p:nvSpPr>
          <p:spPr>
            <a:xfrm>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name="Freeform 11" id="11"/>
            <p:cNvSpPr/>
            <p:nvPr/>
          </p:nvSpPr>
          <p:spPr>
            <a:xfrm>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name="Freeform 12" id="12"/>
            <p:cNvSpPr/>
            <p:nvPr/>
          </p:nvSpPr>
          <p:spPr>
            <a:xfrm>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name="Freeform 13" id="13"/>
            <p:cNvSpPr/>
            <p:nvPr/>
          </p:nvSpPr>
          <p:spPr>
            <a:xfrm>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name="Freeform 14" id="14"/>
            <p:cNvSpPr/>
            <p:nvPr/>
          </p:nvSpPr>
          <p:spPr>
            <a:xfrm>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name="Freeform 15" id="15"/>
            <p:cNvSpPr/>
            <p:nvPr/>
          </p:nvSpPr>
          <p:spPr>
            <a:xfrm>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pic>
        <p:nvPicPr>
          <p:cNvPr name="Picture 16" id="1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350262" y="2739414"/>
            <a:ext cx="2563278" cy="2650623"/>
          </a:xfrm>
          <a:prstGeom prst="rect">
            <a:avLst/>
          </a:prstGeom>
        </p:spPr>
      </p:pic>
      <p:sp>
        <p:nvSpPr>
          <p:cNvPr name="TextBox 17" id="17"/>
          <p:cNvSpPr txBox="true"/>
          <p:nvPr/>
        </p:nvSpPr>
        <p:spPr>
          <a:xfrm rot="0">
            <a:off x="1028700" y="630986"/>
            <a:ext cx="6667031" cy="2420493"/>
          </a:xfrm>
          <a:prstGeom prst="rect">
            <a:avLst/>
          </a:prstGeom>
        </p:spPr>
        <p:txBody>
          <a:bodyPr anchor="t" rtlCol="false" tIns="0" lIns="0" bIns="0" rIns="0">
            <a:spAutoFit/>
          </a:bodyPr>
          <a:lstStyle/>
          <a:p>
            <a:pPr>
              <a:lnSpc>
                <a:spcPts val="6156"/>
              </a:lnSpc>
            </a:pPr>
            <a:r>
              <a:rPr lang="en-US" sz="5700">
                <a:solidFill>
                  <a:srgbClr val="FFFFFF"/>
                </a:solidFill>
                <a:latin typeface="Blogger Bold"/>
              </a:rPr>
              <a:t>ETZ COCKTAILS SCREENS &amp; FRAGMENTS</a:t>
            </a:r>
          </a:p>
        </p:txBody>
      </p:sp>
      <p:sp>
        <p:nvSpPr>
          <p:cNvPr name="TextBox 18" id="18"/>
          <p:cNvSpPr txBox="true"/>
          <p:nvPr/>
        </p:nvSpPr>
        <p:spPr>
          <a:xfrm rot="0">
            <a:off x="10233230" y="742950"/>
            <a:ext cx="6755594" cy="423672"/>
          </a:xfrm>
          <a:prstGeom prst="rect">
            <a:avLst/>
          </a:prstGeom>
        </p:spPr>
        <p:txBody>
          <a:bodyPr anchor="t" rtlCol="false" tIns="0" lIns="0" bIns="0" rIns="0">
            <a:spAutoFit/>
          </a:bodyPr>
          <a:lstStyle/>
          <a:p>
            <a:pPr algn="l" marL="604519" indent="-302260" lvl="1">
              <a:lnSpc>
                <a:spcPts val="3023"/>
              </a:lnSpc>
              <a:spcBef>
                <a:spcPct val="0"/>
              </a:spcBef>
              <a:buFont typeface="Arial"/>
              <a:buChar char="•"/>
            </a:pPr>
            <a:r>
              <a:rPr lang="en-US" sz="2799" u="none">
                <a:solidFill>
                  <a:srgbClr val="FFFFFF"/>
                </a:solidFill>
                <a:latin typeface="Blogger Bold"/>
              </a:rPr>
              <a:t>SCREEN ONE - FAVORITE COCKTAILS</a:t>
            </a:r>
          </a:p>
        </p:txBody>
      </p:sp>
      <p:sp>
        <p:nvSpPr>
          <p:cNvPr name="TextBox 19" id="19"/>
          <p:cNvSpPr txBox="true"/>
          <p:nvPr/>
        </p:nvSpPr>
        <p:spPr>
          <a:xfrm rot="0">
            <a:off x="10503940" y="1138047"/>
            <a:ext cx="6283609" cy="824865"/>
          </a:xfrm>
          <a:prstGeom prst="rect">
            <a:avLst/>
          </a:prstGeom>
        </p:spPr>
        <p:txBody>
          <a:bodyPr anchor="t" rtlCol="false" tIns="0" lIns="0" bIns="0" rIns="0">
            <a:spAutoFit/>
          </a:bodyPr>
          <a:lstStyle/>
          <a:p>
            <a:pPr>
              <a:lnSpc>
                <a:spcPts val="3360"/>
              </a:lnSpc>
            </a:pPr>
            <a:r>
              <a:rPr lang="en-US" sz="2400">
                <a:solidFill>
                  <a:srgbClr val="FFFFFF"/>
                </a:solidFill>
                <a:latin typeface="Source Sans Pro"/>
              </a:rPr>
              <a:t>First it suggests the user for random cocktails</a:t>
            </a:r>
          </a:p>
          <a:p>
            <a:pPr algn="l" marL="0" indent="0" lvl="0">
              <a:lnSpc>
                <a:spcPts val="3360"/>
              </a:lnSpc>
              <a:spcBef>
                <a:spcPct val="0"/>
              </a:spcBef>
            </a:pPr>
            <a:r>
              <a:rPr lang="en-US" sz="2400">
                <a:solidFill>
                  <a:srgbClr val="FFFFFF"/>
                </a:solidFill>
                <a:latin typeface="Source Sans Pro"/>
              </a:rPr>
              <a:t>afterwards will show a list of user's fav cocktails.</a:t>
            </a:r>
          </a:p>
        </p:txBody>
      </p:sp>
      <p:sp>
        <p:nvSpPr>
          <p:cNvPr name="TextBox 20" id="20"/>
          <p:cNvSpPr txBox="true"/>
          <p:nvPr/>
        </p:nvSpPr>
        <p:spPr>
          <a:xfrm rot="0">
            <a:off x="10233230" y="2175525"/>
            <a:ext cx="6755594" cy="423672"/>
          </a:xfrm>
          <a:prstGeom prst="rect">
            <a:avLst/>
          </a:prstGeom>
        </p:spPr>
        <p:txBody>
          <a:bodyPr anchor="t" rtlCol="false" tIns="0" lIns="0" bIns="0" rIns="0">
            <a:spAutoFit/>
          </a:bodyPr>
          <a:lstStyle/>
          <a:p>
            <a:pPr algn="l" marL="604519" indent="-302260" lvl="1">
              <a:lnSpc>
                <a:spcPts val="3023"/>
              </a:lnSpc>
              <a:spcBef>
                <a:spcPct val="0"/>
              </a:spcBef>
              <a:buFont typeface="Arial"/>
              <a:buChar char="•"/>
            </a:pPr>
            <a:r>
              <a:rPr lang="en-US" sz="2799" u="none">
                <a:solidFill>
                  <a:srgbClr val="FFFFFF"/>
                </a:solidFill>
                <a:latin typeface="Blogger Bold"/>
              </a:rPr>
              <a:t>SCREEN TWO - SEARCH COCKTIALS</a:t>
            </a:r>
          </a:p>
        </p:txBody>
      </p:sp>
      <p:sp>
        <p:nvSpPr>
          <p:cNvPr name="TextBox 21" id="21"/>
          <p:cNvSpPr txBox="true"/>
          <p:nvPr/>
        </p:nvSpPr>
        <p:spPr>
          <a:xfrm rot="0">
            <a:off x="10503940" y="2570622"/>
            <a:ext cx="5772990" cy="1243965"/>
          </a:xfrm>
          <a:prstGeom prst="rect">
            <a:avLst/>
          </a:prstGeom>
        </p:spPr>
        <p:txBody>
          <a:bodyPr anchor="t" rtlCol="false" tIns="0" lIns="0" bIns="0" rIns="0">
            <a:spAutoFit/>
          </a:bodyPr>
          <a:lstStyle/>
          <a:p>
            <a:pPr>
              <a:lnSpc>
                <a:spcPts val="3360"/>
              </a:lnSpc>
            </a:pPr>
            <a:r>
              <a:rPr lang="en-US" sz="2400">
                <a:solidFill>
                  <a:srgbClr val="FFFFFF"/>
                </a:solidFill>
                <a:latin typeface="Source Sans Pro"/>
              </a:rPr>
              <a:t>Allows the user to search by name or get a surprise  - random cocktail.</a:t>
            </a:r>
          </a:p>
          <a:p>
            <a:pPr algn="l" marL="0" indent="0" lvl="0">
              <a:lnSpc>
                <a:spcPts val="3360"/>
              </a:lnSpc>
              <a:spcBef>
                <a:spcPct val="0"/>
              </a:spcBef>
            </a:pPr>
            <a:r>
              <a:rPr lang="en-US" sz="2400">
                <a:solidFill>
                  <a:srgbClr val="FFFFFF"/>
                </a:solidFill>
                <a:latin typeface="Source Sans Pro"/>
              </a:rPr>
              <a:t>empty search will show a list by abc ASC.</a:t>
            </a:r>
          </a:p>
        </p:txBody>
      </p:sp>
      <p:sp>
        <p:nvSpPr>
          <p:cNvPr name="TextBox 22" id="22"/>
          <p:cNvSpPr txBox="true"/>
          <p:nvPr/>
        </p:nvSpPr>
        <p:spPr>
          <a:xfrm rot="0">
            <a:off x="10233230" y="4024137"/>
            <a:ext cx="7026070" cy="423672"/>
          </a:xfrm>
          <a:prstGeom prst="rect">
            <a:avLst/>
          </a:prstGeom>
        </p:spPr>
        <p:txBody>
          <a:bodyPr anchor="t" rtlCol="false" tIns="0" lIns="0" bIns="0" rIns="0">
            <a:spAutoFit/>
          </a:bodyPr>
          <a:lstStyle/>
          <a:p>
            <a:pPr algn="l" marL="604519" indent="-302260" lvl="1">
              <a:lnSpc>
                <a:spcPts val="3023"/>
              </a:lnSpc>
              <a:spcBef>
                <a:spcPct val="0"/>
              </a:spcBef>
              <a:buFont typeface="Arial"/>
              <a:buChar char="•"/>
            </a:pPr>
            <a:r>
              <a:rPr lang="en-US" sz="2799" u="none">
                <a:solidFill>
                  <a:srgbClr val="FFFFFF"/>
                </a:solidFill>
                <a:latin typeface="Blogger Bold"/>
              </a:rPr>
              <a:t>SCREEN THREE - SEARCH INGRIDIENTS</a:t>
            </a:r>
          </a:p>
        </p:txBody>
      </p:sp>
      <p:sp>
        <p:nvSpPr>
          <p:cNvPr name="TextBox 23" id="23"/>
          <p:cNvSpPr txBox="true"/>
          <p:nvPr/>
        </p:nvSpPr>
        <p:spPr>
          <a:xfrm rot="0">
            <a:off x="10503940" y="4419234"/>
            <a:ext cx="5772990" cy="824865"/>
          </a:xfrm>
          <a:prstGeom prst="rect">
            <a:avLst/>
          </a:prstGeom>
        </p:spPr>
        <p:txBody>
          <a:bodyPr anchor="t" rtlCol="false" tIns="0" lIns="0" bIns="0" rIns="0">
            <a:spAutoFit/>
          </a:bodyPr>
          <a:lstStyle/>
          <a:p>
            <a:pPr algn="l" marL="0" indent="0" lvl="0">
              <a:lnSpc>
                <a:spcPts val="3360"/>
              </a:lnSpc>
              <a:spcBef>
                <a:spcPct val="0"/>
              </a:spcBef>
            </a:pPr>
            <a:r>
              <a:rPr lang="en-US" sz="2400">
                <a:solidFill>
                  <a:srgbClr val="FFFFFF"/>
                </a:solidFill>
                <a:latin typeface="Source Sans Pro"/>
              </a:rPr>
              <a:t>Allows the user to search an ingridient and will show a cocktail list that contains that ing</a:t>
            </a:r>
          </a:p>
        </p:txBody>
      </p:sp>
      <p:sp>
        <p:nvSpPr>
          <p:cNvPr name="TextBox 24" id="24"/>
          <p:cNvSpPr txBox="true"/>
          <p:nvPr/>
        </p:nvSpPr>
        <p:spPr>
          <a:xfrm rot="0">
            <a:off x="10233230" y="5453649"/>
            <a:ext cx="6755594" cy="423672"/>
          </a:xfrm>
          <a:prstGeom prst="rect">
            <a:avLst/>
          </a:prstGeom>
        </p:spPr>
        <p:txBody>
          <a:bodyPr anchor="t" rtlCol="false" tIns="0" lIns="0" bIns="0" rIns="0">
            <a:spAutoFit/>
          </a:bodyPr>
          <a:lstStyle/>
          <a:p>
            <a:pPr algn="l" marL="604519" indent="-302260" lvl="1">
              <a:lnSpc>
                <a:spcPts val="3023"/>
              </a:lnSpc>
              <a:spcBef>
                <a:spcPct val="0"/>
              </a:spcBef>
              <a:buFont typeface="Arial"/>
              <a:buChar char="•"/>
            </a:pPr>
            <a:r>
              <a:rPr lang="en-US" sz="2799" u="none">
                <a:solidFill>
                  <a:srgbClr val="FFFFFF"/>
                </a:solidFill>
                <a:latin typeface="Blogger Bold"/>
              </a:rPr>
              <a:t>SCREEN FOUR - MY COCKTAILS</a:t>
            </a:r>
          </a:p>
        </p:txBody>
      </p:sp>
      <p:sp>
        <p:nvSpPr>
          <p:cNvPr name="TextBox 25" id="25"/>
          <p:cNvSpPr txBox="true"/>
          <p:nvPr/>
        </p:nvSpPr>
        <p:spPr>
          <a:xfrm rot="0">
            <a:off x="10233230" y="6969683"/>
            <a:ext cx="6755594" cy="423672"/>
          </a:xfrm>
          <a:prstGeom prst="rect">
            <a:avLst/>
          </a:prstGeom>
        </p:spPr>
        <p:txBody>
          <a:bodyPr anchor="t" rtlCol="false" tIns="0" lIns="0" bIns="0" rIns="0">
            <a:spAutoFit/>
          </a:bodyPr>
          <a:lstStyle/>
          <a:p>
            <a:pPr algn="l" marL="604519" indent="-302260" lvl="1">
              <a:lnSpc>
                <a:spcPts val="3023"/>
              </a:lnSpc>
              <a:spcBef>
                <a:spcPct val="0"/>
              </a:spcBef>
              <a:buFont typeface="Arial"/>
              <a:buChar char="•"/>
            </a:pPr>
            <a:r>
              <a:rPr lang="en-US" sz="2799" u="none">
                <a:solidFill>
                  <a:srgbClr val="FFFFFF"/>
                </a:solidFill>
                <a:latin typeface="Blogger Bold"/>
              </a:rPr>
              <a:t>SCREEN FIVE - ADD COCKTAIL</a:t>
            </a:r>
          </a:p>
        </p:txBody>
      </p:sp>
      <p:sp>
        <p:nvSpPr>
          <p:cNvPr name="TextBox 26" id="26"/>
          <p:cNvSpPr txBox="true"/>
          <p:nvPr/>
        </p:nvSpPr>
        <p:spPr>
          <a:xfrm rot="0">
            <a:off x="10503940" y="7364780"/>
            <a:ext cx="7206650" cy="405765"/>
          </a:xfrm>
          <a:prstGeom prst="rect">
            <a:avLst/>
          </a:prstGeom>
        </p:spPr>
        <p:txBody>
          <a:bodyPr anchor="t" rtlCol="false" tIns="0" lIns="0" bIns="0" rIns="0">
            <a:spAutoFit/>
          </a:bodyPr>
          <a:lstStyle/>
          <a:p>
            <a:pPr algn="l" marL="0" indent="0" lvl="0">
              <a:lnSpc>
                <a:spcPts val="3360"/>
              </a:lnSpc>
              <a:spcBef>
                <a:spcPct val="0"/>
              </a:spcBef>
            </a:pPr>
            <a:r>
              <a:rPr lang="en-US" sz="2400">
                <a:solidFill>
                  <a:srgbClr val="FFFFFF"/>
                </a:solidFill>
                <a:latin typeface="Source Sans Pro"/>
              </a:rPr>
              <a:t>In this Fragment the user will create their own cocktails.</a:t>
            </a:r>
          </a:p>
        </p:txBody>
      </p:sp>
      <p:sp>
        <p:nvSpPr>
          <p:cNvPr name="TextBox 27" id="27"/>
          <p:cNvSpPr txBox="true"/>
          <p:nvPr/>
        </p:nvSpPr>
        <p:spPr>
          <a:xfrm rot="0">
            <a:off x="10233230" y="8137109"/>
            <a:ext cx="6755594" cy="423672"/>
          </a:xfrm>
          <a:prstGeom prst="rect">
            <a:avLst/>
          </a:prstGeom>
        </p:spPr>
        <p:txBody>
          <a:bodyPr anchor="t" rtlCol="false" tIns="0" lIns="0" bIns="0" rIns="0">
            <a:spAutoFit/>
          </a:bodyPr>
          <a:lstStyle/>
          <a:p>
            <a:pPr algn="l" marL="604519" indent="-302260" lvl="1">
              <a:lnSpc>
                <a:spcPts val="3023"/>
              </a:lnSpc>
              <a:spcBef>
                <a:spcPct val="0"/>
              </a:spcBef>
              <a:buFont typeface="Arial"/>
              <a:buChar char="•"/>
            </a:pPr>
            <a:r>
              <a:rPr lang="en-US" sz="2799" u="none">
                <a:solidFill>
                  <a:srgbClr val="FFFFFF"/>
                </a:solidFill>
                <a:latin typeface="Blogger Bold"/>
              </a:rPr>
              <a:t>SCREEN SIX - SINGLE COCKTAIL VIEW</a:t>
            </a:r>
          </a:p>
        </p:txBody>
      </p:sp>
      <p:sp>
        <p:nvSpPr>
          <p:cNvPr name="TextBox 28" id="28"/>
          <p:cNvSpPr txBox="true"/>
          <p:nvPr/>
        </p:nvSpPr>
        <p:spPr>
          <a:xfrm rot="0">
            <a:off x="10503940" y="8722706"/>
            <a:ext cx="5772990" cy="1243965"/>
          </a:xfrm>
          <a:prstGeom prst="rect">
            <a:avLst/>
          </a:prstGeom>
        </p:spPr>
        <p:txBody>
          <a:bodyPr anchor="t" rtlCol="false" tIns="0" lIns="0" bIns="0" rIns="0">
            <a:spAutoFit/>
          </a:bodyPr>
          <a:lstStyle/>
          <a:p>
            <a:pPr algn="l" marL="0" indent="0" lvl="0">
              <a:lnSpc>
                <a:spcPts val="3360"/>
              </a:lnSpc>
              <a:spcBef>
                <a:spcPct val="0"/>
              </a:spcBef>
            </a:pPr>
            <a:r>
              <a:rPr lang="en-US" sz="2400">
                <a:solidFill>
                  <a:srgbClr val="FFFFFF"/>
                </a:solidFill>
                <a:latin typeface="Source Sans Pro"/>
              </a:rPr>
              <a:t>This screen shows the single cocktail in detailed view, user will be able to edit any  cocktails that they've created.</a:t>
            </a:r>
          </a:p>
        </p:txBody>
      </p:sp>
      <p:sp>
        <p:nvSpPr>
          <p:cNvPr name="TextBox 29" id="29"/>
          <p:cNvSpPr txBox="true"/>
          <p:nvPr/>
        </p:nvSpPr>
        <p:spPr>
          <a:xfrm rot="0">
            <a:off x="10503940" y="5848746"/>
            <a:ext cx="6902020" cy="824865"/>
          </a:xfrm>
          <a:prstGeom prst="rect">
            <a:avLst/>
          </a:prstGeom>
        </p:spPr>
        <p:txBody>
          <a:bodyPr anchor="t" rtlCol="false" tIns="0" lIns="0" bIns="0" rIns="0">
            <a:spAutoFit/>
          </a:bodyPr>
          <a:lstStyle/>
          <a:p>
            <a:pPr>
              <a:lnSpc>
                <a:spcPts val="3360"/>
              </a:lnSpc>
            </a:pPr>
            <a:r>
              <a:rPr lang="en-US" sz="2400">
                <a:solidFill>
                  <a:srgbClr val="FFFFFF"/>
                </a:solidFill>
                <a:latin typeface="Source Sans Pro"/>
              </a:rPr>
              <a:t>First it shows a sad face - its empty there.</a:t>
            </a:r>
          </a:p>
          <a:p>
            <a:pPr algn="l" marL="0" indent="0" lvl="0">
              <a:lnSpc>
                <a:spcPts val="3360"/>
              </a:lnSpc>
              <a:spcBef>
                <a:spcPct val="0"/>
              </a:spcBef>
            </a:pPr>
            <a:r>
              <a:rPr lang="en-US" sz="2400">
                <a:solidFill>
                  <a:srgbClr val="FFFFFF"/>
                </a:solidFill>
                <a:latin typeface="Source Sans Pro"/>
              </a:rPr>
              <a:t>afterwards will show a list of user's custom cocktails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870237" y="1747302"/>
            <a:ext cx="1010195" cy="252549"/>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5055879" y="125622"/>
            <a:ext cx="3039299" cy="2831616"/>
          </a:xfrm>
          <a:prstGeom prst="rect">
            <a:avLst/>
          </a:prstGeom>
        </p:spPr>
      </p:pic>
      <p:pic>
        <p:nvPicPr>
          <p:cNvPr name="Picture 5" id="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8079341" y="6019690"/>
            <a:ext cx="3845468" cy="4114800"/>
          </a:xfrm>
          <a:prstGeom prst="rect">
            <a:avLst/>
          </a:prstGeom>
        </p:spPr>
      </p:pic>
      <p:sp>
        <p:nvSpPr>
          <p:cNvPr name="TextBox 6" id="6"/>
          <p:cNvSpPr txBox="true"/>
          <p:nvPr/>
        </p:nvSpPr>
        <p:spPr>
          <a:xfrm rot="0">
            <a:off x="870237" y="967767"/>
            <a:ext cx="6899400" cy="779536"/>
          </a:xfrm>
          <a:prstGeom prst="rect">
            <a:avLst/>
          </a:prstGeom>
        </p:spPr>
        <p:txBody>
          <a:bodyPr anchor="t" rtlCol="false" tIns="0" lIns="0" bIns="0" rIns="0">
            <a:spAutoFit/>
          </a:bodyPr>
          <a:lstStyle/>
          <a:p>
            <a:pPr>
              <a:lnSpc>
                <a:spcPts val="5596"/>
              </a:lnSpc>
            </a:pPr>
            <a:r>
              <a:rPr lang="en-US" sz="5182">
                <a:solidFill>
                  <a:srgbClr val="FFFFFF"/>
                </a:solidFill>
                <a:latin typeface="Blogger Bold"/>
              </a:rPr>
              <a:t>OUR TARGET AUDIENCE </a:t>
            </a:r>
          </a:p>
        </p:txBody>
      </p:sp>
      <p:sp>
        <p:nvSpPr>
          <p:cNvPr name="TextBox 7" id="7"/>
          <p:cNvSpPr txBox="true"/>
          <p:nvPr/>
        </p:nvSpPr>
        <p:spPr>
          <a:xfrm rot="0">
            <a:off x="1028700" y="2594091"/>
            <a:ext cx="6740937" cy="2082165"/>
          </a:xfrm>
          <a:prstGeom prst="rect">
            <a:avLst/>
          </a:prstGeom>
        </p:spPr>
        <p:txBody>
          <a:bodyPr anchor="t" rtlCol="false" tIns="0" lIns="0" bIns="0" rIns="0">
            <a:spAutoFit/>
          </a:bodyPr>
          <a:lstStyle/>
          <a:p>
            <a:pPr algn="l" marL="0" indent="0" lvl="0">
              <a:lnSpc>
                <a:spcPts val="3360"/>
              </a:lnSpc>
              <a:spcBef>
                <a:spcPct val="0"/>
              </a:spcBef>
            </a:pPr>
            <a:r>
              <a:rPr lang="en-US" sz="2400">
                <a:solidFill>
                  <a:srgbClr val="FFFFFF"/>
                </a:solidFill>
                <a:latin typeface="Source Sans Pro"/>
              </a:rPr>
              <a:t>The target audience for ETZ Cocktail app includes anyone who loves cocktails, such as cocktail enthusiasts, amateur and professional mixologists, bartenders, or anyone who wants to learn about cocktails and try new recipes. </a:t>
            </a:r>
          </a:p>
        </p:txBody>
      </p:sp>
      <p:sp>
        <p:nvSpPr>
          <p:cNvPr name="TextBox 8" id="8"/>
          <p:cNvSpPr txBox="true"/>
          <p:nvPr/>
        </p:nvSpPr>
        <p:spPr>
          <a:xfrm rot="0">
            <a:off x="8475109" y="2909613"/>
            <a:ext cx="7493412" cy="2920365"/>
          </a:xfrm>
          <a:prstGeom prst="rect">
            <a:avLst/>
          </a:prstGeom>
        </p:spPr>
        <p:txBody>
          <a:bodyPr anchor="t" rtlCol="false" tIns="0" lIns="0" bIns="0" rIns="0">
            <a:spAutoFit/>
          </a:bodyPr>
          <a:lstStyle/>
          <a:p>
            <a:pPr>
              <a:lnSpc>
                <a:spcPts val="3360"/>
              </a:lnSpc>
            </a:pPr>
            <a:r>
              <a:rPr lang="en-US" sz="2400">
                <a:solidFill>
                  <a:srgbClr val="FFFFFF"/>
                </a:solidFill>
                <a:latin typeface="Source Sans Pro"/>
              </a:rPr>
              <a:t>There is no specific age for the target audience of ETZ Cocktail app, as the love for cocktails and interest in mixology can be found in individuals of all ages.</a:t>
            </a:r>
          </a:p>
          <a:p>
            <a:pPr algn="l" marL="0" indent="0" lvl="0">
              <a:lnSpc>
                <a:spcPts val="3360"/>
              </a:lnSpc>
              <a:spcBef>
                <a:spcPct val="0"/>
              </a:spcBef>
            </a:pPr>
            <a:r>
              <a:rPr lang="en-US" sz="2400">
                <a:solidFill>
                  <a:srgbClr val="FFFFFF"/>
                </a:solidFill>
                <a:latin typeface="Source Sans Pro"/>
              </a:rPr>
              <a:t>However, it's likely that the app would be more popular among adults who are legally allowed to consume alcohol, typically 21 years old or older in many countries and specifically 18 in Israel.</a:t>
            </a:r>
          </a:p>
        </p:txBody>
      </p:sp>
      <p:sp>
        <p:nvSpPr>
          <p:cNvPr name="TextBox 9" id="9"/>
          <p:cNvSpPr txBox="true"/>
          <p:nvPr/>
        </p:nvSpPr>
        <p:spPr>
          <a:xfrm rot="0">
            <a:off x="8475109" y="2172498"/>
            <a:ext cx="6899400" cy="779536"/>
          </a:xfrm>
          <a:prstGeom prst="rect">
            <a:avLst/>
          </a:prstGeom>
        </p:spPr>
        <p:txBody>
          <a:bodyPr anchor="t" rtlCol="false" tIns="0" lIns="0" bIns="0" rIns="0">
            <a:spAutoFit/>
          </a:bodyPr>
          <a:lstStyle/>
          <a:p>
            <a:pPr>
              <a:lnSpc>
                <a:spcPts val="5596"/>
              </a:lnSpc>
            </a:pPr>
            <a:r>
              <a:rPr lang="en-US" sz="5182">
                <a:solidFill>
                  <a:srgbClr val="FFFFFF"/>
                </a:solidFill>
                <a:latin typeface="Blogger Bold"/>
              </a:rPr>
              <a:t>AS FOR THE AGE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DAFZ5hXaJ2E</dc:identifier>
  <dcterms:modified xsi:type="dcterms:W3CDTF">2011-08-01T06:04:30Z</dcterms:modified>
  <cp:revision>1</cp:revision>
  <dc:title>ETZ-Application-Showcase</dc:title>
</cp:coreProperties>
</file>